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6.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94" r:id="rId3"/>
    <p:sldId id="370" r:id="rId4"/>
    <p:sldId id="358" r:id="rId5"/>
    <p:sldId id="359" r:id="rId6"/>
    <p:sldId id="360" r:id="rId7"/>
    <p:sldId id="361" r:id="rId8"/>
    <p:sldId id="362" r:id="rId9"/>
    <p:sldId id="363" r:id="rId10"/>
    <p:sldId id="364" r:id="rId11"/>
    <p:sldId id="365" r:id="rId12"/>
    <p:sldId id="366" r:id="rId13"/>
    <p:sldId id="367" r:id="rId14"/>
    <p:sldId id="368" r:id="rId15"/>
    <p:sldId id="369" r:id="rId16"/>
    <p:sldId id="371" r:id="rId17"/>
    <p:sldId id="372" r:id="rId18"/>
    <p:sldId id="373" r:id="rId19"/>
    <p:sldId id="380" r:id="rId20"/>
    <p:sldId id="374" r:id="rId21"/>
    <p:sldId id="381" r:id="rId22"/>
    <p:sldId id="375" r:id="rId23"/>
    <p:sldId id="376" r:id="rId24"/>
    <p:sldId id="377" r:id="rId25"/>
    <p:sldId id="378" r:id="rId26"/>
    <p:sldId id="386" r:id="rId27"/>
    <p:sldId id="387" r:id="rId28"/>
    <p:sldId id="388" r:id="rId29"/>
    <p:sldId id="389" r:id="rId30"/>
    <p:sldId id="404" r:id="rId31"/>
    <p:sldId id="394" r:id="rId32"/>
    <p:sldId id="390" r:id="rId33"/>
    <p:sldId id="391" r:id="rId34"/>
    <p:sldId id="392" r:id="rId35"/>
    <p:sldId id="393" r:id="rId36"/>
    <p:sldId id="395" r:id="rId37"/>
    <p:sldId id="396" r:id="rId38"/>
    <p:sldId id="382" r:id="rId39"/>
    <p:sldId id="406" r:id="rId40"/>
    <p:sldId id="407" r:id="rId41"/>
    <p:sldId id="408" r:id="rId42"/>
    <p:sldId id="409" r:id="rId43"/>
    <p:sldId id="384" r:id="rId44"/>
    <p:sldId id="397" r:id="rId45"/>
    <p:sldId id="398" r:id="rId46"/>
    <p:sldId id="400" r:id="rId47"/>
    <p:sldId id="401" r:id="rId48"/>
    <p:sldId id="402" r:id="rId49"/>
    <p:sldId id="403" r:id="rId50"/>
    <p:sldId id="357" r:id="rId51"/>
  </p:sldIdLst>
  <p:sldSz cx="9144000" cy="6858000" type="screen4x3"/>
  <p:notesSz cx="6858000" cy="9144000"/>
  <p:embeddedFontLst>
    <p:embeddedFont>
      <p:font typeface="Cambria Math" panose="02040503050406030204" pitchFamily="18" charset="0"/>
      <p:regular r:id="rId53"/>
    </p:embeddedFont>
    <p:embeddedFont>
      <p:font typeface="Impact" panose="020B0806030902050204" pitchFamily="34" charset="0"/>
      <p:regular r:id="rId54"/>
    </p:embeddedFont>
    <p:embeddedFont>
      <p:font typeface="等线" panose="02010600030101010101" pitchFamily="2" charset="-122"/>
      <p:regular r:id="rId55"/>
      <p:bold r:id="rId56"/>
    </p:embeddedFont>
    <p:embeddedFont>
      <p:font typeface="仿宋" panose="02010609060101010101" pitchFamily="49" charset="-122"/>
      <p:regular r:id="rId57"/>
    </p:embeddedFont>
    <p:embeddedFont>
      <p:font typeface="微软雅黑" panose="020B0503020204020204" pitchFamily="34" charset="-122"/>
      <p:regular r:id="rId58"/>
      <p:bold r:id="rId5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俊程 马" initials="俊马" lastIdx="1" clrIdx="0">
    <p:extLst>
      <p:ext uri="{19B8F6BF-5375-455C-9EA6-DF929625EA0E}">
        <p15:presenceInfo xmlns:p15="http://schemas.microsoft.com/office/powerpoint/2012/main" userId="2495066a313c7b3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60" d="100"/>
          <a:sy n="160" d="100"/>
        </p:scale>
        <p:origin x="1872" y="1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C57E9-0ECE-4F80-B9FE-BD365D3E384F}" type="datetimeFigureOut">
              <a:rPr lang="zh-CN" altLang="en-US" smtClean="0"/>
              <a:t>2024/1/15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3E7A6-B9A7-472B-98E6-BF045765E7B7}" type="slidenum">
              <a:rPr lang="zh-CN" altLang="en-US" smtClean="0"/>
              <a:t>‹#›</a:t>
            </a:fld>
            <a:endParaRPr lang="zh-CN" altLang="en-US"/>
          </a:p>
        </p:txBody>
      </p:sp>
    </p:spTree>
    <p:extLst>
      <p:ext uri="{BB962C8B-B14F-4D97-AF65-F5344CB8AC3E}">
        <p14:creationId xmlns:p14="http://schemas.microsoft.com/office/powerpoint/2010/main" val="2617170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5325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32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Arial" panose="020B0604020202020204" pitchFamily="34" charset="0"/>
                <a:ea typeface="微软雅黑" panose="020B0503020204020204" pitchFamily="34" charset="-122"/>
              </a:defRPr>
            </a:lvl1pPr>
            <a:lvl2pPr eaLnBrk="0" hangingPunct="0">
              <a:defRPr sz="1300">
                <a:solidFill>
                  <a:schemeClr val="tx1"/>
                </a:solidFill>
                <a:latin typeface="Arial" panose="020B0604020202020204" pitchFamily="34" charset="0"/>
                <a:ea typeface="微软雅黑" panose="020B0503020204020204" pitchFamily="34" charset="-122"/>
              </a:defRPr>
            </a:lvl2pPr>
            <a:lvl3pPr eaLnBrk="0" hangingPunct="0">
              <a:defRPr sz="1300">
                <a:solidFill>
                  <a:schemeClr val="tx1"/>
                </a:solidFill>
                <a:latin typeface="Arial" panose="020B0604020202020204" pitchFamily="34" charset="0"/>
                <a:ea typeface="微软雅黑" panose="020B0503020204020204" pitchFamily="34" charset="-122"/>
              </a:defRPr>
            </a:lvl3pPr>
            <a:lvl4pPr eaLnBrk="0" hangingPunct="0">
              <a:defRPr sz="1300">
                <a:solidFill>
                  <a:schemeClr val="tx1"/>
                </a:solidFill>
                <a:latin typeface="Arial" panose="020B0604020202020204" pitchFamily="34" charset="0"/>
                <a:ea typeface="微软雅黑" panose="020B0503020204020204" pitchFamily="34" charset="-122"/>
              </a:defRPr>
            </a:lvl4pPr>
            <a:lvl5pPr eaLnBrk="0" hangingPunct="0">
              <a:defRPr sz="1300">
                <a:solidFill>
                  <a:schemeClr val="tx1"/>
                </a:solidFill>
                <a:latin typeface="Arial" panose="020B0604020202020204" pitchFamily="34" charset="0"/>
                <a:ea typeface="微软雅黑" panose="020B0503020204020204" pitchFamily="34" charset="-122"/>
              </a:defRPr>
            </a:lvl5pPr>
            <a:lvl6pPr marL="1828800" indent="4572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6pPr>
            <a:lvl7pPr marL="2286000" indent="4572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7pPr>
            <a:lvl8pPr marL="2743200" indent="4572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8pPr>
            <a:lvl9pPr marL="3200400" indent="4572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微软雅黑" panose="020B0503020204020204" pitchFamily="34" charset="-122"/>
              </a:defRPr>
            </a:lvl9pPr>
          </a:lstStyle>
          <a:p>
            <a:pPr eaLnBrk="1" hangingPunct="1"/>
            <a:fld id="{ACA0D3D0-8F1E-44DE-9D89-2F2A2C0FE1A6}" type="slidenum">
              <a:rPr lang="zh-CN" altLang="en-US" sz="1200">
                <a:latin typeface="Calibri" panose="020F0502020204030204" pitchFamily="34" charset="0"/>
                <a:ea typeface="宋体" panose="02010600030101010101" pitchFamily="2" charset="-122"/>
              </a:rPr>
              <a:t>50</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9144000" cy="234888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
        <p:nvSpPr>
          <p:cNvPr id="10" name="矩形 9"/>
          <p:cNvSpPr/>
          <p:nvPr userDrawn="1"/>
        </p:nvSpPr>
        <p:spPr>
          <a:xfrm>
            <a:off x="0" y="2385566"/>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2000232" y="714356"/>
            <a:ext cx="4739757" cy="100013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标题和内容">
    <p:bg bwMode="auto">
      <p:bgPr>
        <a:solidFill>
          <a:srgbClr val="F2F2F2"/>
        </a:solidFill>
        <a:effectLst/>
      </p:bgPr>
    </p:bg>
    <p:spTree>
      <p:nvGrpSpPr>
        <p:cNvPr id="1" name=""/>
        <p:cNvGrpSpPr/>
        <p:nvPr/>
      </p:nvGrpSpPr>
      <p:grpSpPr>
        <a:xfrm>
          <a:off x="0" y="0"/>
          <a:ext cx="0" cy="0"/>
          <a:chOff x="0" y="0"/>
          <a:chExt cx="0" cy="0"/>
        </a:xfrm>
      </p:grpSpPr>
      <p:sp>
        <p:nvSpPr>
          <p:cNvPr id="2" name="矩形 1"/>
          <p:cNvSpPr/>
          <p:nvPr/>
        </p:nvSpPr>
        <p:spPr>
          <a:xfrm>
            <a:off x="0" y="1"/>
            <a:ext cx="9144000" cy="800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350">
              <a:solidFill>
                <a:schemeClr val="tx1">
                  <a:lumMod val="65000"/>
                  <a:lumOff val="35000"/>
                </a:schemeClr>
              </a:solidFill>
            </a:endParaRPr>
          </a:p>
        </p:txBody>
      </p:sp>
      <p:grpSp>
        <p:nvGrpSpPr>
          <p:cNvPr id="3" name="组合 7"/>
          <p:cNvGrpSpPr/>
          <p:nvPr userDrawn="1"/>
        </p:nvGrpSpPr>
        <p:grpSpPr bwMode="auto">
          <a:xfrm>
            <a:off x="1370014" y="141817"/>
            <a:ext cx="1330325" cy="520588"/>
            <a:chOff x="1399441" y="1145221"/>
            <a:chExt cx="1329556" cy="390315"/>
          </a:xfrm>
        </p:grpSpPr>
        <p:sp>
          <p:nvSpPr>
            <p:cNvPr id="4"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600"/>
            </a:p>
          </p:txBody>
        </p:sp>
        <p:sp>
          <p:nvSpPr>
            <p:cNvPr id="5" name="TextBox 15"/>
            <p:cNvSpPr txBox="1">
              <a:spLocks noChangeArrowheads="1"/>
            </p:cNvSpPr>
            <p:nvPr/>
          </p:nvSpPr>
          <p:spPr bwMode="auto">
            <a:xfrm>
              <a:off x="1691372" y="1281702"/>
              <a:ext cx="184624" cy="253834"/>
            </a:xfrm>
            <a:prstGeom prst="rect">
              <a:avLst/>
            </a:prstGeom>
            <a:no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buFontTx/>
                <a:buNone/>
                <a:defRPr/>
              </a:pPr>
              <a:endParaRPr lang="zh-CN" altLang="en-US" sz="1600">
                <a:solidFill>
                  <a:schemeClr val="bg1"/>
                </a:solidFill>
                <a:latin typeface="微软雅黑" panose="020B0503020204020204" pitchFamily="34" charset="-122"/>
                <a:ea typeface="微软雅黑" panose="020B0503020204020204" pitchFamily="34" charset="-122"/>
              </a:endParaRPr>
            </a:p>
          </p:txBody>
        </p:sp>
      </p:gr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193BC9B8-A996-4FCD-9E53-8C115B37B374}" type="slidenum">
              <a:rPr lang="zh-CN" altLang="en-US"/>
              <a:t>‹#›</a:t>
            </a:fld>
            <a:endParaRPr lang="zh-CN" altLang="en-US"/>
          </a:p>
        </p:txBody>
      </p:sp>
    </p:spTree>
    <p:extLst>
      <p:ext uri="{BB962C8B-B14F-4D97-AF65-F5344CB8AC3E}">
        <p14:creationId xmlns:p14="http://schemas.microsoft.com/office/powerpoint/2010/main" val="189983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72264" y="6492875"/>
            <a:ext cx="2133600" cy="365125"/>
          </a:xfrm>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2024/1/15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0007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EAC58-701C-4C91-B5B0-569B82A1EED8}" type="datetimeFigureOut">
              <a:rPr lang="zh-CN" altLang="en-US" smtClean="0"/>
              <a:pPr/>
              <a:t>2024/1/15</a:t>
            </a:fld>
            <a:endParaRPr lang="zh-CN" altLang="en-US"/>
          </a:p>
        </p:txBody>
      </p:sp>
      <p:sp>
        <p:nvSpPr>
          <p:cNvPr id="5" name="页脚占位符 4"/>
          <p:cNvSpPr>
            <a:spLocks noGrp="1"/>
          </p:cNvSpPr>
          <p:nvPr>
            <p:ph type="ftr" sz="quarter" idx="3"/>
          </p:nvPr>
        </p:nvSpPr>
        <p:spPr>
          <a:xfrm>
            <a:off x="3124200" y="630007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0007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F5F1E-8A68-4E27-9A5E-D196D58037A6}" type="slidenum">
              <a:rPr lang="zh-CN" altLang="en-US" smtClean="0"/>
              <a:pPr/>
              <a:t>‹#›</a:t>
            </a:fld>
            <a:endParaRPr lang="zh-CN" altLang="en-US"/>
          </a:p>
        </p:txBody>
      </p:sp>
      <p:pic>
        <p:nvPicPr>
          <p:cNvPr id="9" name="图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855556" y="6352162"/>
            <a:ext cx="4143372" cy="477702"/>
          </a:xfrm>
          <a:prstGeom prst="rect">
            <a:avLst/>
          </a:prstGeom>
        </p:spPr>
      </p:pic>
      <p:pic>
        <p:nvPicPr>
          <p:cNvPr id="10" name="图片 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40680" y="6337763"/>
            <a:ext cx="4214810" cy="478033"/>
          </a:xfrm>
          <a:prstGeom prst="rect">
            <a:avLst/>
          </a:prstGeom>
        </p:spPr>
      </p:pic>
      <p:pic>
        <p:nvPicPr>
          <p:cNvPr id="11" name="图片 10" descr="单独徽章——透明.png"/>
          <p:cNvPicPr>
            <a:picLocks noChangeAspect="1"/>
          </p:cNvPicPr>
          <p:nvPr userDrawn="1"/>
        </p:nvPicPr>
        <p:blipFill>
          <a:blip r:embed="rId16" cstate="print"/>
          <a:stretch>
            <a:fillRect/>
          </a:stretch>
        </p:blipFill>
        <p:spPr>
          <a:xfrm>
            <a:off x="4357686" y="6357934"/>
            <a:ext cx="500066" cy="500066"/>
          </a:xfrm>
          <a:prstGeom prst="rect">
            <a:avLst/>
          </a:prstGeom>
        </p:spPr>
      </p:pic>
      <p:pic>
        <p:nvPicPr>
          <p:cNvPr id="12" name="图片 11" descr="横版组合——透明.png"/>
          <p:cNvPicPr>
            <a:picLocks noChangeAspect="1"/>
          </p:cNvPicPr>
          <p:nvPr userDrawn="1"/>
        </p:nvPicPr>
        <p:blipFill>
          <a:blip r:embed="rId17"/>
          <a:srcRect l="20403"/>
          <a:stretch>
            <a:fillRect/>
          </a:stretch>
        </p:blipFill>
        <p:spPr>
          <a:xfrm>
            <a:off x="6572264" y="142852"/>
            <a:ext cx="2428892" cy="6398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lvisha/CognitivePredictions" TargetMode="External"/><Relationship Id="rId2" Type="http://schemas.openxmlformats.org/officeDocument/2006/relationships/hyperlink" Target="https://github.com/ThomasYeoLab/Standalone_Ooi2022_MMP" TargetMode="External"/><Relationship Id="rId1" Type="http://schemas.openxmlformats.org/officeDocument/2006/relationships/slideLayout" Target="../slideLayouts/slideLayout2.xml"/><Relationship Id="rId4" Type="http://schemas.openxmlformats.org/officeDocument/2006/relationships/hyperlink" Target="https://github.com/ThomasYeoLab/CBIG/tree/master/stable_projects/predict_phenotypes/ChenTam2022_TRBPC"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5.sv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634E0B-D07F-E1E6-1100-5CB58E30AFDB}"/>
              </a:ext>
            </a:extLst>
          </p:cNvPr>
          <p:cNvSpPr txBox="1"/>
          <p:nvPr/>
        </p:nvSpPr>
        <p:spPr>
          <a:xfrm>
            <a:off x="467544" y="3140968"/>
            <a:ext cx="8208912" cy="1477328"/>
          </a:xfrm>
          <a:prstGeom prst="rect">
            <a:avLst/>
          </a:prstGeom>
          <a:noFill/>
        </p:spPr>
        <p:txBody>
          <a:bodyPr wrap="square" rtlCol="0">
            <a:spAutoFit/>
          </a:bodyPr>
          <a:lstStyle/>
          <a:p>
            <a:pPr algn="ctr"/>
            <a:r>
              <a:rPr lang="en-US" altLang="zh-CN" sz="2400" b="1" dirty="0">
                <a:latin typeface="Times New Roman" panose="02020603050405020304" pitchFamily="18" charset="0"/>
                <a:ea typeface="仿宋" panose="02010609060101010101" pitchFamily="49" charset="-122"/>
                <a:cs typeface="Times New Roman" panose="02020603050405020304" pitchFamily="18" charset="0"/>
              </a:rPr>
              <a:t>Exploring Cognitive Variables in the HCP Dataset : Predictive Modeling and Inter-Variable Relationship Analysis</a:t>
            </a:r>
          </a:p>
          <a:p>
            <a:pPr algn="ctr"/>
            <a:endParaRPr lang="en-US" altLang="zh-CN" sz="2600" b="1" dirty="0">
              <a:latin typeface="仿宋" panose="02010609060101010101" pitchFamily="49" charset="-122"/>
              <a:ea typeface="仿宋" panose="02010609060101010101" pitchFamily="49" charset="-122"/>
            </a:endParaRPr>
          </a:p>
          <a:p>
            <a:pPr algn="ctr"/>
            <a:r>
              <a:rPr lang="zh-CN" altLang="en-US" sz="1600" b="1" dirty="0">
                <a:latin typeface="仿宋" panose="02010609060101010101" pitchFamily="49" charset="-122"/>
                <a:ea typeface="仿宋" panose="02010609060101010101" pitchFamily="49" charset="-122"/>
              </a:rPr>
              <a:t>马俊程，屈泽凯，魏昕原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Autofit/>
          </a:bodyPr>
          <a:lstStyle/>
          <a:p>
            <a:pPr algn="l"/>
            <a:r>
              <a:rPr lang="en-US" altLang="zh-CN" sz="2800" b="1" i="0" dirty="0">
                <a:solidFill>
                  <a:srgbClr val="172B4D"/>
                </a:solidFill>
                <a:effectLst/>
                <a:latin typeface="Times New Roman" panose="02020603050405020304" pitchFamily="18" charset="0"/>
                <a:cs typeface="Times New Roman" panose="02020603050405020304" pitchFamily="18" charset="0"/>
              </a:rPr>
              <a:t>Pattern Completion Processing Speed</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00200"/>
            <a:ext cx="3898776" cy="4525963"/>
          </a:xfrm>
        </p:spPr>
        <p:txBody>
          <a:bodyPr>
            <a:normAutofit fontScale="77500" lnSpcReduction="20000"/>
          </a:bodyPr>
          <a:lstStyle/>
          <a:p>
            <a:r>
              <a:rPr lang="zh-CN" altLang="en-US" dirty="0">
                <a:latin typeface="仿宋" panose="02010609060101010101" pitchFamily="49" charset="-122"/>
                <a:ea typeface="仿宋" panose="02010609060101010101" pitchFamily="49" charset="-122"/>
              </a:rPr>
              <a:t>图案匹配实验用于检测被试的处理速度（</a:t>
            </a:r>
            <a:r>
              <a:rPr lang="en-US"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Processing Speed</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endParaRPr lang="en-US" altLang="zh-CN" dirty="0"/>
          </a:p>
          <a:p>
            <a:r>
              <a:rPr lang="zh-CN" altLang="en-US" dirty="0">
                <a:latin typeface="仿宋" panose="02010609060101010101" pitchFamily="49" charset="-122"/>
                <a:ea typeface="仿宋" panose="02010609060101010101" pitchFamily="49" charset="-122"/>
              </a:rPr>
              <a:t>该测试通过让受试者辨别两张并排图片是否相同来测量受试者的处理速度。受试者的原始分数是在 </a:t>
            </a:r>
            <a:r>
              <a:rPr lang="en-US" altLang="zh-CN" dirty="0">
                <a:latin typeface="仿宋" panose="02010609060101010101" pitchFamily="49" charset="-122"/>
                <a:ea typeface="仿宋" panose="02010609060101010101" pitchFamily="49" charset="-122"/>
              </a:rPr>
              <a:t>90 </a:t>
            </a:r>
            <a:r>
              <a:rPr lang="zh-CN" altLang="en-US" dirty="0">
                <a:latin typeface="仿宋" panose="02010609060101010101" pitchFamily="49" charset="-122"/>
                <a:ea typeface="仿宋" panose="02010609060101010101" pitchFamily="49" charset="-122"/>
              </a:rPr>
              <a:t>秒钟内正确完成的项目数。测试项目设计简单，最纯粹地测量处理速度。整个测试时间约为 </a:t>
            </a:r>
            <a:r>
              <a:rPr lang="en-US" altLang="zh-CN" dirty="0">
                <a:latin typeface="仿宋" panose="02010609060101010101" pitchFamily="49" charset="-122"/>
                <a:ea typeface="仿宋" panose="02010609060101010101" pitchFamily="49" charset="-122"/>
              </a:rPr>
              <a:t>3 </a:t>
            </a:r>
            <a:r>
              <a:rPr lang="zh-CN" altLang="en-US" dirty="0">
                <a:latin typeface="仿宋" panose="02010609060101010101" pitchFamily="49" charset="-122"/>
                <a:ea typeface="仿宋" panose="02010609060101010101" pitchFamily="49" charset="-122"/>
              </a:rPr>
              <a:t>分钟。</a:t>
            </a:r>
          </a:p>
        </p:txBody>
      </p:sp>
      <p:pic>
        <p:nvPicPr>
          <p:cNvPr id="5" name="图片 4">
            <a:extLst>
              <a:ext uri="{FF2B5EF4-FFF2-40B4-BE49-F238E27FC236}">
                <a16:creationId xmlns:a16="http://schemas.microsoft.com/office/drawing/2014/main" id="{4E477B90-D6D4-9889-C4DE-A57CC1DBB3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2401140"/>
            <a:ext cx="3898776" cy="2924082"/>
          </a:xfrm>
          <a:prstGeom prst="rect">
            <a:avLst/>
          </a:prstGeom>
        </p:spPr>
      </p:pic>
    </p:spTree>
    <p:extLst>
      <p:ext uri="{BB962C8B-B14F-4D97-AF65-F5344CB8AC3E}">
        <p14:creationId xmlns:p14="http://schemas.microsoft.com/office/powerpoint/2010/main" val="3407882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rmAutofit/>
          </a:bodyPr>
          <a:lstStyle/>
          <a:p>
            <a:pPr algn="l"/>
            <a:r>
              <a:rPr lang="en-US" altLang="zh-CN" sz="3600" b="1" i="0" dirty="0">
                <a:solidFill>
                  <a:srgbClr val="172B4D"/>
                </a:solidFill>
                <a:effectLst/>
                <a:latin typeface="Times New Roman" panose="02020603050405020304" pitchFamily="18" charset="0"/>
                <a:cs typeface="Times New Roman" panose="02020603050405020304" pitchFamily="18" charset="0"/>
              </a:rPr>
              <a:t>Delay Discounting</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00200"/>
            <a:ext cx="4546848" cy="4525963"/>
          </a:xfrm>
        </p:spPr>
        <p:txBody>
          <a:bodyPr>
            <a:normAutofit fontScale="62500" lnSpcReduction="20000"/>
          </a:bodyPr>
          <a:lstStyle/>
          <a:p>
            <a:r>
              <a:rPr lang="zh-CN" altLang="en-US" dirty="0">
                <a:latin typeface="仿宋" panose="02010609060101010101" pitchFamily="49" charset="-122"/>
                <a:ea typeface="仿宋" panose="02010609060101010101" pitchFamily="49" charset="-122"/>
              </a:rPr>
              <a:t>延迟折现描述的是对时间上延迟的奖励的低估，可以反应人的风险选择（</a:t>
            </a:r>
            <a:r>
              <a:rPr lang="en-US"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Self-regulation / Impulsivity</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本实验使用的贴现任务版本可以识别 </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冷漠点</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，在这些点上，一个人同样有可能选择较小的早期奖励（如 </a:t>
            </a:r>
            <a:r>
              <a:rPr lang="en-US" altLang="zh-CN" dirty="0">
                <a:latin typeface="仿宋" panose="02010609060101010101" pitchFamily="49" charset="-122"/>
                <a:ea typeface="仿宋" panose="02010609060101010101" pitchFamily="49" charset="-122"/>
              </a:rPr>
              <a:t>100 </a:t>
            </a:r>
            <a:r>
              <a:rPr lang="zh-CN" altLang="en-US" dirty="0">
                <a:latin typeface="仿宋" panose="02010609060101010101" pitchFamily="49" charset="-122"/>
                <a:ea typeface="仿宋" panose="02010609060101010101" pitchFamily="49" charset="-122"/>
              </a:rPr>
              <a:t>美元），而不是较大的后期奖励（如 </a:t>
            </a:r>
            <a:r>
              <a:rPr lang="en-US" altLang="zh-CN" dirty="0">
                <a:latin typeface="仿宋" panose="02010609060101010101" pitchFamily="49" charset="-122"/>
                <a:ea typeface="仿宋" panose="02010609060101010101" pitchFamily="49" charset="-122"/>
              </a:rPr>
              <a:t>3 </a:t>
            </a:r>
            <a:r>
              <a:rPr lang="zh-CN" altLang="en-US" dirty="0">
                <a:latin typeface="仿宋" panose="02010609060101010101" pitchFamily="49" charset="-122"/>
                <a:ea typeface="仿宋" panose="02010609060101010101" pitchFamily="49" charset="-122"/>
              </a:rPr>
              <a:t>年后的 </a:t>
            </a:r>
            <a:r>
              <a:rPr lang="en-US" altLang="zh-CN" dirty="0">
                <a:latin typeface="仿宋" panose="02010609060101010101" pitchFamily="49" charset="-122"/>
                <a:ea typeface="仿宋" panose="02010609060101010101" pitchFamily="49" charset="-122"/>
              </a:rPr>
              <a:t>200 </a:t>
            </a:r>
            <a:r>
              <a:rPr lang="zh-CN" altLang="en-US" dirty="0">
                <a:latin typeface="仿宋" panose="02010609060101010101" pitchFamily="49" charset="-122"/>
                <a:ea typeface="仿宋" panose="02010609060101010101" pitchFamily="49" charset="-122"/>
              </a:rPr>
              <a:t>美元）。延迟时间固定，奖励金额根据参与者的选择逐次调整，从而快速锁定冷漠点。使用曲线下面积贴现测量法（</a:t>
            </a:r>
            <a:r>
              <a:rPr lang="en-US" altLang="zh-CN" dirty="0">
                <a:latin typeface="仿宋" panose="02010609060101010101" pitchFamily="49" charset="-122"/>
                <a:ea typeface="仿宋" panose="02010609060101010101" pitchFamily="49" charset="-122"/>
              </a:rPr>
              <a:t>AUC</a:t>
            </a:r>
            <a:r>
              <a:rPr lang="zh-CN" altLang="en-US" dirty="0">
                <a:latin typeface="仿宋" panose="02010609060101010101" pitchFamily="49" charset="-122"/>
                <a:ea typeface="仿宋" panose="02010609060101010101" pitchFamily="49" charset="-122"/>
              </a:rPr>
              <a:t>），该方法提供了一个有效可靠的指标，用于衡量个体对延迟奖励的贴现程度。</a:t>
            </a:r>
          </a:p>
        </p:txBody>
      </p:sp>
      <p:pic>
        <p:nvPicPr>
          <p:cNvPr id="5" name="图片 4">
            <a:extLst>
              <a:ext uri="{FF2B5EF4-FFF2-40B4-BE49-F238E27FC236}">
                <a16:creationId xmlns:a16="http://schemas.microsoft.com/office/drawing/2014/main" id="{22D032E0-BBCE-EBC0-1E3B-7BE0D157B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1988840"/>
            <a:ext cx="3720086" cy="2880320"/>
          </a:xfrm>
          <a:prstGeom prst="rect">
            <a:avLst/>
          </a:prstGeom>
        </p:spPr>
      </p:pic>
    </p:spTree>
    <p:extLst>
      <p:ext uri="{BB962C8B-B14F-4D97-AF65-F5344CB8AC3E}">
        <p14:creationId xmlns:p14="http://schemas.microsoft.com/office/powerpoint/2010/main" val="232791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Autofit/>
          </a:bodyPr>
          <a:lstStyle/>
          <a:p>
            <a:pPr algn="l"/>
            <a:r>
              <a:rPr lang="en-US" altLang="zh-CN" sz="2400" b="1" i="0" dirty="0">
                <a:solidFill>
                  <a:srgbClr val="172B4D"/>
                </a:solidFill>
                <a:effectLst/>
                <a:latin typeface="Times New Roman" panose="02020603050405020304" pitchFamily="18" charset="0"/>
                <a:cs typeface="Times New Roman" panose="02020603050405020304" pitchFamily="18" charset="0"/>
              </a:rPr>
              <a:t>Variable Short Penn Line Orientation Test</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00200"/>
            <a:ext cx="4402832" cy="4525963"/>
          </a:xfrm>
        </p:spPr>
        <p:txBody>
          <a:bodyPr>
            <a:normAutofit/>
          </a:bodyPr>
          <a:lstStyle/>
          <a:p>
            <a:r>
              <a:rPr lang="zh-CN" altLang="en-US" sz="1800" dirty="0">
                <a:latin typeface="仿宋" panose="02010609060101010101" pitchFamily="49" charset="-122"/>
                <a:ea typeface="仿宋" panose="02010609060101010101" pitchFamily="49" charset="-122"/>
              </a:rPr>
              <a:t>本实验可测量空间定向（</a:t>
            </a:r>
            <a:r>
              <a:rPr lang="en-US" altLang="zh-CN" sz="18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Spatial Orientation</a:t>
            </a:r>
            <a:r>
              <a:rPr lang="zh-CN" altLang="en-US" sz="1800" dirty="0">
                <a:latin typeface="仿宋" panose="02010609060101010101" pitchFamily="49" charset="-122"/>
                <a:ea typeface="仿宋" panose="02010609060101010101" pitchFamily="49" charset="-122"/>
              </a:rPr>
              <a:t>）能力。</a:t>
            </a:r>
            <a:endParaRPr lang="en-US" altLang="zh-CN" sz="1800" dirty="0">
              <a:latin typeface="仿宋" panose="02010609060101010101" pitchFamily="49" charset="-122"/>
              <a:ea typeface="仿宋" panose="02010609060101010101" pitchFamily="49" charset="-122"/>
            </a:endParaRPr>
          </a:p>
          <a:p>
            <a:endParaRPr lang="en-US" altLang="zh-CN" sz="1800" dirty="0">
              <a:latin typeface="仿宋" panose="02010609060101010101" pitchFamily="49" charset="-122"/>
              <a:ea typeface="仿宋" panose="02010609060101010101" pitchFamily="49" charset="-122"/>
            </a:endParaRPr>
          </a:p>
          <a:p>
            <a:r>
              <a:rPr lang="zh-CN" altLang="en-US" sz="1800" dirty="0">
                <a:latin typeface="仿宋" panose="02010609060101010101" pitchFamily="49" charset="-122"/>
                <a:ea typeface="仿宋" panose="02010609060101010101" pitchFamily="49" charset="-122"/>
              </a:rPr>
              <a:t>受试者会看到两条方向不同的线。他们必须旋转其中一条线（一条可移动的蓝线），使其与另一条线（一条固定的红线）平行。蓝线的旋转是通过点击键盘上的按钮来完成的，这些按钮可以顺时针或逆时针旋转线条。在不同的试验中，两条线在屏幕上的相对位置各不相同，但两条线中心点之间的距离始终保持不变。红线的长度始终相同，但蓝线的长度可长可短。共进行 </a:t>
            </a:r>
            <a:r>
              <a:rPr lang="en-US" altLang="zh-CN" sz="1800" dirty="0">
                <a:latin typeface="仿宋" panose="02010609060101010101" pitchFamily="49" charset="-122"/>
                <a:ea typeface="仿宋" panose="02010609060101010101" pitchFamily="49" charset="-122"/>
              </a:rPr>
              <a:t>24 </a:t>
            </a:r>
            <a:r>
              <a:rPr lang="zh-CN" altLang="en-US" sz="1800" dirty="0">
                <a:latin typeface="仿宋" panose="02010609060101010101" pitchFamily="49" charset="-122"/>
                <a:ea typeface="仿宋" panose="02010609060101010101" pitchFamily="49" charset="-122"/>
              </a:rPr>
              <a:t>次试验。</a:t>
            </a:r>
          </a:p>
        </p:txBody>
      </p:sp>
      <p:pic>
        <p:nvPicPr>
          <p:cNvPr id="5" name="图片 4">
            <a:extLst>
              <a:ext uri="{FF2B5EF4-FFF2-40B4-BE49-F238E27FC236}">
                <a16:creationId xmlns:a16="http://schemas.microsoft.com/office/drawing/2014/main" id="{8A028D8D-941F-8284-C760-D4E75F093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2276872"/>
            <a:ext cx="4176464" cy="2868880"/>
          </a:xfrm>
          <a:prstGeom prst="rect">
            <a:avLst/>
          </a:prstGeom>
        </p:spPr>
      </p:pic>
    </p:spTree>
    <p:extLst>
      <p:ext uri="{BB962C8B-B14F-4D97-AF65-F5344CB8AC3E}">
        <p14:creationId xmlns:p14="http://schemas.microsoft.com/office/powerpoint/2010/main" val="122611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EE87B6-4A89-4CE5-F247-4A2C2B67C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973" y="2428591"/>
            <a:ext cx="5021064" cy="2869179"/>
          </a:xfrm>
          <a:prstGeom prst="rect">
            <a:avLst/>
          </a:prstGeom>
        </p:spPr>
      </p:pic>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Autofit/>
          </a:bodyPr>
          <a:lstStyle/>
          <a:p>
            <a:pPr algn="l"/>
            <a:r>
              <a:rPr lang="en-US" altLang="zh-CN" sz="2400" b="1" i="0" dirty="0">
                <a:solidFill>
                  <a:srgbClr val="172B4D"/>
                </a:solidFill>
                <a:effectLst/>
                <a:latin typeface="Times New Roman" panose="02020603050405020304" pitchFamily="18" charset="0"/>
                <a:cs typeface="Times New Roman" panose="02020603050405020304" pitchFamily="18" charset="0"/>
              </a:rPr>
              <a:t>Short Penn Continuous Performance Test</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00200"/>
            <a:ext cx="4114800" cy="4525963"/>
          </a:xfrm>
        </p:spPr>
        <p:txBody>
          <a:bodyPr>
            <a:normAutofit fontScale="70000" lnSpcReduction="20000"/>
          </a:bodyPr>
          <a:lstStyle/>
          <a:p>
            <a:r>
              <a:rPr lang="zh-CN" altLang="en-US" dirty="0">
                <a:latin typeface="仿宋" panose="02010609060101010101" pitchFamily="49" charset="-122"/>
                <a:ea typeface="仿宋" panose="02010609060101010101" pitchFamily="49" charset="-122"/>
              </a:rPr>
              <a:t>连续持续注意力（</a:t>
            </a:r>
            <a:r>
              <a:rPr lang="en-US" altLang="zh-CN" i="0" dirty="0">
                <a:solidFill>
                  <a:srgbClr val="FF0000"/>
                </a:solidFill>
                <a:effectLst/>
                <a:latin typeface="Times New Roman" panose="02020603050405020304" pitchFamily="18" charset="0"/>
                <a:ea typeface="仿宋" panose="02010609060101010101" pitchFamily="49" charset="-122"/>
                <a:cs typeface="Times New Roman" panose="02020603050405020304" pitchFamily="18" charset="0"/>
              </a:rPr>
              <a:t>Sustained Attention</a:t>
            </a:r>
            <a:r>
              <a:rPr lang="zh-CN" altLang="en-US" dirty="0">
                <a:latin typeface="仿宋" panose="02010609060101010101" pitchFamily="49" charset="-122"/>
                <a:ea typeface="仿宋" panose="02010609060101010101" pitchFamily="49" charset="-122"/>
              </a:rPr>
              <a:t>）使用</a:t>
            </a:r>
            <a:r>
              <a:rPr lang="en-US" altLang="zh-CN" dirty="0">
                <a:latin typeface="Times New Roman" panose="02020603050405020304" pitchFamily="18" charset="0"/>
                <a:ea typeface="仿宋" panose="02010609060101010101" pitchFamily="49" charset="-122"/>
                <a:cs typeface="Times New Roman" panose="02020603050405020304" pitchFamily="18" charset="0"/>
              </a:rPr>
              <a:t>SPCPT</a:t>
            </a:r>
            <a:r>
              <a:rPr lang="zh-CN" altLang="en-US" dirty="0">
                <a:latin typeface="仿宋" panose="02010609060101010101" pitchFamily="49" charset="-122"/>
                <a:ea typeface="仿宋" panose="02010609060101010101" pitchFamily="49" charset="-122"/>
              </a:rPr>
              <a:t>进行测量。</a:t>
            </a:r>
            <a:endParaRPr lang="en-US" altLang="zh-CN" dirty="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受试者会看到电脑屏幕上闪烁的垂直和水平红线。在一个区块中，当线条组成一个数字时，他们必须按空格键；在另一个区块中，当线条组成一个字母时，他们必须按空格键。线条显示时间为 </a:t>
            </a:r>
            <a:r>
              <a:rPr lang="en-US" altLang="zh-CN" dirty="0">
                <a:latin typeface="仿宋" panose="02010609060101010101" pitchFamily="49" charset="-122"/>
                <a:ea typeface="仿宋" panose="02010609060101010101" pitchFamily="49" charset="-122"/>
              </a:rPr>
              <a:t>300 </a:t>
            </a:r>
            <a:r>
              <a:rPr lang="zh-CN" altLang="en-US" dirty="0">
                <a:latin typeface="仿宋" panose="02010609060101010101" pitchFamily="49" charset="-122"/>
                <a:ea typeface="仿宋" panose="02010609060101010101" pitchFamily="49" charset="-122"/>
              </a:rPr>
              <a:t>毫秒，然后是 </a:t>
            </a:r>
            <a:r>
              <a:rPr lang="en-US" altLang="zh-CN" dirty="0">
                <a:latin typeface="仿宋" panose="02010609060101010101" pitchFamily="49" charset="-122"/>
                <a:ea typeface="仿宋" panose="02010609060101010101" pitchFamily="49" charset="-122"/>
              </a:rPr>
              <a:t>700 </a:t>
            </a:r>
            <a:r>
              <a:rPr lang="zh-CN" altLang="en-US" dirty="0">
                <a:latin typeface="仿宋" panose="02010609060101010101" pitchFamily="49" charset="-122"/>
                <a:ea typeface="仿宋" panose="02010609060101010101" pitchFamily="49" charset="-122"/>
              </a:rPr>
              <a:t>毫秒的空屏。每个区块包含 </a:t>
            </a:r>
            <a:r>
              <a:rPr lang="en-US" altLang="zh-CN" dirty="0">
                <a:latin typeface="仿宋" panose="02010609060101010101" pitchFamily="49" charset="-122"/>
                <a:ea typeface="仿宋" panose="02010609060101010101" pitchFamily="49" charset="-122"/>
              </a:rPr>
              <a:t>90 </a:t>
            </a:r>
            <a:r>
              <a:rPr lang="zh-CN" altLang="en-US" dirty="0">
                <a:latin typeface="仿宋" panose="02010609060101010101" pitchFamily="49" charset="-122"/>
                <a:ea typeface="仿宋" panose="02010609060101010101" pitchFamily="49" charset="-122"/>
              </a:rPr>
              <a:t>个刺激，持续时间为 </a:t>
            </a:r>
            <a:r>
              <a:rPr lang="en-US" altLang="zh-CN" dirty="0">
                <a:latin typeface="仿宋" panose="02010609060101010101" pitchFamily="49" charset="-122"/>
                <a:ea typeface="仿宋" panose="02010609060101010101" pitchFamily="49" charset="-122"/>
              </a:rPr>
              <a:t>1.5 </a:t>
            </a:r>
            <a:r>
              <a:rPr lang="zh-CN" altLang="en-US" dirty="0">
                <a:latin typeface="仿宋" panose="02010609060101010101" pitchFamily="49" charset="-122"/>
                <a:ea typeface="仿宋" panose="02010609060101010101" pitchFamily="49" charset="-122"/>
              </a:rPr>
              <a:t>分钟。</a:t>
            </a:r>
          </a:p>
        </p:txBody>
      </p:sp>
    </p:spTree>
    <p:extLst>
      <p:ext uri="{BB962C8B-B14F-4D97-AF65-F5344CB8AC3E}">
        <p14:creationId xmlns:p14="http://schemas.microsoft.com/office/powerpoint/2010/main" val="882128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rmAutofit/>
          </a:bodyPr>
          <a:lstStyle/>
          <a:p>
            <a:pPr algn="l"/>
            <a:r>
              <a:rPr lang="en-US" altLang="zh-CN" sz="3600" b="1" i="0" dirty="0">
                <a:solidFill>
                  <a:srgbClr val="172B4D"/>
                </a:solidFill>
                <a:effectLst/>
                <a:latin typeface="Times New Roman" panose="02020603050405020304" pitchFamily="18" charset="0"/>
                <a:cs typeface="Times New Roman" panose="02020603050405020304" pitchFamily="18" charset="0"/>
              </a:rPr>
              <a:t>Penn Word Memory Test</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00200"/>
            <a:ext cx="3682752" cy="4525963"/>
          </a:xfrm>
        </p:spPr>
        <p:txBody>
          <a:bodyPr>
            <a:normAutofit fontScale="70000" lnSpcReduction="20000"/>
          </a:bodyPr>
          <a:lstStyle/>
          <a:p>
            <a:r>
              <a:rPr lang="zh-CN" altLang="en-US" dirty="0">
                <a:latin typeface="仿宋" panose="02010609060101010101" pitchFamily="49" charset="-122"/>
                <a:ea typeface="仿宋" panose="02010609060101010101" pitchFamily="49" charset="-122"/>
              </a:rPr>
              <a:t>言语外显记忆（</a:t>
            </a:r>
            <a:r>
              <a:rPr lang="en-US" altLang="zh-CN" i="0" dirty="0">
                <a:solidFill>
                  <a:srgbClr val="FF0000"/>
                </a:solidFill>
                <a:effectLst/>
                <a:latin typeface="Times New Roman" panose="02020603050405020304" pitchFamily="18" charset="0"/>
                <a:ea typeface="仿宋" panose="02010609060101010101" pitchFamily="49" charset="-122"/>
                <a:cs typeface="Times New Roman" panose="02020603050405020304" pitchFamily="18" charset="0"/>
              </a:rPr>
              <a:t>Verbal episodic memory</a:t>
            </a:r>
            <a:r>
              <a:rPr lang="zh-CN" altLang="en-US" b="1" i="0" dirty="0">
                <a:solidFill>
                  <a:srgbClr val="172B4D"/>
                </a:solidFill>
                <a:effectLst/>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使用</a:t>
            </a:r>
            <a:r>
              <a:rPr lang="en-US" altLang="zh-CN" dirty="0">
                <a:latin typeface="Times New Roman" panose="02020603050405020304" pitchFamily="18" charset="0"/>
                <a:ea typeface="仿宋" panose="02010609060101010101" pitchFamily="49" charset="-122"/>
                <a:cs typeface="Times New Roman" panose="02020603050405020304" pitchFamily="18" charset="0"/>
              </a:rPr>
              <a:t>PWMT</a:t>
            </a:r>
            <a:r>
              <a:rPr lang="zh-CN" altLang="en-US" dirty="0">
                <a:latin typeface="仿宋" panose="02010609060101010101" pitchFamily="49" charset="-122"/>
                <a:ea typeface="仿宋" panose="02010609060101010101" pitchFamily="49" charset="-122"/>
              </a:rPr>
              <a:t>进行评估。</a:t>
            </a:r>
            <a:endParaRPr lang="en-US" altLang="zh-CN" dirty="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受试者会看到 </a:t>
            </a:r>
            <a:r>
              <a:rPr lang="en-US" altLang="zh-CN" dirty="0">
                <a:latin typeface="仿宋" panose="02010609060101010101" pitchFamily="49" charset="-122"/>
                <a:ea typeface="仿宋" panose="02010609060101010101" pitchFamily="49" charset="-122"/>
              </a:rPr>
              <a:t>20 </a:t>
            </a:r>
            <a:r>
              <a:rPr lang="zh-CN" altLang="en-US" dirty="0">
                <a:latin typeface="仿宋" panose="02010609060101010101" pitchFamily="49" charset="-122"/>
                <a:ea typeface="仿宋" panose="02010609060101010101" pitchFamily="49" charset="-122"/>
              </a:rPr>
              <a:t>个单词，并被要求在随后的记忆测试中记住它们。然后向他们展示 </a:t>
            </a:r>
            <a:r>
              <a:rPr lang="en-US" altLang="zh-CN" dirty="0">
                <a:latin typeface="仿宋" panose="02010609060101010101" pitchFamily="49" charset="-122"/>
                <a:ea typeface="仿宋" panose="02010609060101010101" pitchFamily="49" charset="-122"/>
              </a:rPr>
              <a:t>40 </a:t>
            </a:r>
            <a:r>
              <a:rPr lang="zh-CN" altLang="en-US" dirty="0">
                <a:latin typeface="仿宋" panose="02010609060101010101" pitchFamily="49" charset="-122"/>
                <a:ea typeface="仿宋" panose="02010609060101010101" pitchFamily="49" charset="-122"/>
              </a:rPr>
              <a:t>个单词（</a:t>
            </a:r>
            <a:r>
              <a:rPr lang="en-US" altLang="zh-CN" dirty="0">
                <a:latin typeface="仿宋" panose="02010609060101010101" pitchFamily="49" charset="-122"/>
                <a:ea typeface="仿宋" panose="02010609060101010101" pitchFamily="49" charset="-122"/>
              </a:rPr>
              <a:t>20 </a:t>
            </a:r>
            <a:r>
              <a:rPr lang="zh-CN" altLang="en-US" dirty="0">
                <a:latin typeface="仿宋" panose="02010609060101010101" pitchFamily="49" charset="-122"/>
                <a:ea typeface="仿宋" panose="02010609060101010101" pitchFamily="49" charset="-122"/>
              </a:rPr>
              <a:t>个之前展示过的单词和 </a:t>
            </a:r>
            <a:r>
              <a:rPr lang="en-US" altLang="zh-CN" dirty="0">
                <a:latin typeface="仿宋" panose="02010609060101010101" pitchFamily="49" charset="-122"/>
                <a:ea typeface="仿宋" panose="02010609060101010101" pitchFamily="49" charset="-122"/>
              </a:rPr>
              <a:t>20 </a:t>
            </a:r>
            <a:r>
              <a:rPr lang="zh-CN" altLang="en-US" dirty="0">
                <a:latin typeface="仿宋" panose="02010609060101010101" pitchFamily="49" charset="-122"/>
                <a:ea typeface="仿宋" panose="02010609060101010101" pitchFamily="49" charset="-122"/>
              </a:rPr>
              <a:t>个与记忆相关特征匹配的新单词）。他们通过在 </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肯定是</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可能是</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可能不是 </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和 </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肯定不是 </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中进行选择，来判断自己是否以前见过这个单词。</a:t>
            </a:r>
          </a:p>
        </p:txBody>
      </p:sp>
      <p:pic>
        <p:nvPicPr>
          <p:cNvPr id="5" name="图片 4">
            <a:extLst>
              <a:ext uri="{FF2B5EF4-FFF2-40B4-BE49-F238E27FC236}">
                <a16:creationId xmlns:a16="http://schemas.microsoft.com/office/drawing/2014/main" id="{485F6A8E-3BC8-AAA6-44D8-E7C3B56F4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952" y="1988840"/>
            <a:ext cx="4704523" cy="3528392"/>
          </a:xfrm>
          <a:prstGeom prst="rect">
            <a:avLst/>
          </a:prstGeom>
        </p:spPr>
      </p:pic>
    </p:spTree>
    <p:extLst>
      <p:ext uri="{BB962C8B-B14F-4D97-AF65-F5344CB8AC3E}">
        <p14:creationId xmlns:p14="http://schemas.microsoft.com/office/powerpoint/2010/main" val="260429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rmAutofit/>
          </a:bodyPr>
          <a:lstStyle/>
          <a:p>
            <a:pPr algn="l"/>
            <a:r>
              <a:rPr lang="en-US" altLang="zh-CN" sz="3600" b="1" i="0" dirty="0">
                <a:solidFill>
                  <a:srgbClr val="172B4D"/>
                </a:solidFill>
                <a:effectLst/>
                <a:latin typeface="Times New Roman" panose="02020603050405020304" pitchFamily="18" charset="0"/>
                <a:cs typeface="Times New Roman" panose="02020603050405020304" pitchFamily="18" charset="0"/>
              </a:rPr>
              <a:t>List Sorting</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00200"/>
            <a:ext cx="3898776" cy="4525963"/>
          </a:xfrm>
        </p:spPr>
        <p:txBody>
          <a:bodyPr>
            <a:normAutofit fontScale="70000" lnSpcReduction="20000"/>
          </a:bodyPr>
          <a:lstStyle/>
          <a:p>
            <a:r>
              <a:rPr lang="zh-CN" altLang="en-US" dirty="0">
                <a:latin typeface="仿宋" panose="02010609060101010101" pitchFamily="49" charset="-122"/>
                <a:ea typeface="仿宋" panose="02010609060101010101" pitchFamily="49" charset="-122"/>
              </a:rPr>
              <a:t>这项任务评估的是工作记忆（</a:t>
            </a:r>
            <a:r>
              <a:rPr lang="en-US" altLang="zh-CN" i="0" dirty="0">
                <a:solidFill>
                  <a:srgbClr val="FF0000"/>
                </a:solidFill>
                <a:effectLst/>
                <a:latin typeface="Times New Roman" panose="02020603050405020304" pitchFamily="18" charset="0"/>
                <a:ea typeface="仿宋" panose="02010609060101010101" pitchFamily="49" charset="-122"/>
                <a:cs typeface="Times New Roman" panose="02020603050405020304" pitchFamily="18" charset="0"/>
              </a:rPr>
              <a:t>Working Memory</a:t>
            </a:r>
            <a:r>
              <a:rPr lang="zh-CN" altLang="en-US" dirty="0">
                <a:latin typeface="仿宋" panose="02010609060101010101" pitchFamily="49" charset="-122"/>
                <a:ea typeface="仿宋" panose="02010609060101010101" pitchFamily="49" charset="-122"/>
              </a:rPr>
              <a:t>），要求受试者对不同的视觉和口头刺激进行排序。</a:t>
            </a:r>
            <a:endParaRPr lang="en-US" altLang="zh-CN" dirty="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在显示不同食物和动物图片的同时，还配有声音片段和文字说明。该任务有两种不同的条件：</a:t>
            </a:r>
            <a:r>
              <a:rPr lang="en-US" altLang="zh-CN" dirty="0">
                <a:latin typeface="Times New Roman" panose="02020603050405020304" pitchFamily="18" charset="0"/>
                <a:ea typeface="仿宋" panose="02010609060101010101" pitchFamily="49" charset="-122"/>
                <a:cs typeface="Times New Roman" panose="02020603050405020304" pitchFamily="18" charset="0"/>
              </a:rPr>
              <a:t>1-list</a:t>
            </a:r>
            <a:r>
              <a:rPr lang="zh-CN" altLang="en-US" dirty="0">
                <a:latin typeface="仿宋" panose="02010609060101010101" pitchFamily="49" charset="-122"/>
                <a:ea typeface="仿宋" panose="02010609060101010101" pitchFamily="49" charset="-122"/>
              </a:rPr>
              <a:t>和</a:t>
            </a:r>
            <a:r>
              <a:rPr lang="en-US" altLang="zh-CN" dirty="0">
                <a:latin typeface="Times New Roman" panose="02020603050405020304" pitchFamily="18" charset="0"/>
                <a:ea typeface="仿宋" panose="02010609060101010101" pitchFamily="49" charset="-122"/>
                <a:cs typeface="Times New Roman" panose="02020603050405020304" pitchFamily="18" charset="0"/>
              </a:rPr>
              <a:t>2-list</a:t>
            </a:r>
            <a:r>
              <a:rPr lang="zh-CN" altLang="en-US" dirty="0">
                <a:latin typeface="仿宋" panose="02010609060101010101" pitchFamily="49" charset="-122"/>
                <a:ea typeface="仿宋" panose="02010609060101010101" pitchFamily="49" charset="-122"/>
              </a:rPr>
              <a:t>。在</a:t>
            </a:r>
            <a:r>
              <a:rPr lang="en-US" altLang="zh-CN" dirty="0">
                <a:latin typeface="Times New Roman" panose="02020603050405020304" pitchFamily="18" charset="0"/>
                <a:ea typeface="仿宋" panose="02010609060101010101" pitchFamily="49" charset="-122"/>
                <a:cs typeface="Times New Roman" panose="02020603050405020304" pitchFamily="18" charset="0"/>
              </a:rPr>
              <a:t>1-list</a:t>
            </a:r>
            <a:r>
              <a:rPr lang="zh-CN" altLang="en-US" dirty="0">
                <a:latin typeface="仿宋" panose="02010609060101010101" pitchFamily="49" charset="-122"/>
                <a:ea typeface="仿宋" panose="02010609060101010101" pitchFamily="49" charset="-122"/>
              </a:rPr>
              <a:t>条件下，参与者需要将一系列物体按大小从小到大排序。在</a:t>
            </a:r>
            <a:r>
              <a:rPr lang="en-US" altLang="zh-CN" dirty="0">
                <a:latin typeface="Times New Roman" panose="02020603050405020304" pitchFamily="18" charset="0"/>
                <a:ea typeface="仿宋" panose="02010609060101010101" pitchFamily="49" charset="-122"/>
                <a:cs typeface="Times New Roman" panose="02020603050405020304" pitchFamily="18" charset="0"/>
              </a:rPr>
              <a:t>2-list</a:t>
            </a:r>
            <a:r>
              <a:rPr lang="zh-CN" altLang="en-US" dirty="0">
                <a:latin typeface="仿宋" panose="02010609060101010101" pitchFamily="49" charset="-122"/>
                <a:ea typeface="仿宋" panose="02010609060101010101" pitchFamily="49" charset="-122"/>
              </a:rPr>
              <a:t>条件下，参与者会同时看到食物和动物，并被要求按大小顺序报告食物，然后再按大小顺序报告动物。</a:t>
            </a:r>
          </a:p>
          <a:p>
            <a:endParaRPr lang="zh-CN" altLang="en-US" dirty="0">
              <a:latin typeface="仿宋" panose="02010609060101010101" pitchFamily="49" charset="-122"/>
              <a:ea typeface="仿宋" panose="02010609060101010101" pitchFamily="49" charset="-122"/>
            </a:endParaRPr>
          </a:p>
        </p:txBody>
      </p:sp>
      <p:pic>
        <p:nvPicPr>
          <p:cNvPr id="5" name="图片 4">
            <a:extLst>
              <a:ext uri="{FF2B5EF4-FFF2-40B4-BE49-F238E27FC236}">
                <a16:creationId xmlns:a16="http://schemas.microsoft.com/office/drawing/2014/main" id="{20ABC2FF-C0EA-5B82-B0A5-1BC0063D19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3451" y="2204864"/>
            <a:ext cx="4023349" cy="3017512"/>
          </a:xfrm>
          <a:prstGeom prst="rect">
            <a:avLst/>
          </a:prstGeom>
        </p:spPr>
      </p:pic>
    </p:spTree>
    <p:extLst>
      <p:ext uri="{BB962C8B-B14F-4D97-AF65-F5344CB8AC3E}">
        <p14:creationId xmlns:p14="http://schemas.microsoft.com/office/powerpoint/2010/main" val="1126329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Methods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EC1DB005-2E47-8FD4-8D9A-1AEFCC0918A1}"/>
              </a:ext>
            </a:extLst>
          </p:cNvPr>
          <p:cNvSpPr/>
          <p:nvPr/>
        </p:nvSpPr>
        <p:spPr>
          <a:xfrm>
            <a:off x="3128233" y="1629901"/>
            <a:ext cx="2943622" cy="461665"/>
          </a:xfrm>
          <a:prstGeom prst="rect">
            <a:avLst/>
          </a:prstGeom>
        </p:spPr>
        <p:txBody>
          <a:bodyPr wrap="square">
            <a:spAutoFit/>
          </a:bodyPr>
          <a:lstStyle/>
          <a:p>
            <a:pPr fontAlgn="auto">
              <a:spcBef>
                <a:spcPts val="0"/>
              </a:spcBef>
              <a:spcAft>
                <a:spcPts val="0"/>
              </a:spcAft>
              <a:buFontTx/>
              <a:buNone/>
              <a:defRPr/>
            </a:pPr>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1. Data</a:t>
            </a:r>
          </a:p>
        </p:txBody>
      </p:sp>
      <p:sp>
        <p:nvSpPr>
          <p:cNvPr id="4" name="矩形 3">
            <a:extLst>
              <a:ext uri="{FF2B5EF4-FFF2-40B4-BE49-F238E27FC236}">
                <a16:creationId xmlns:a16="http://schemas.microsoft.com/office/drawing/2014/main" id="{DE704CB8-0DB8-4875-C43D-EF6B84B5BBAE}"/>
              </a:ext>
            </a:extLst>
          </p:cNvPr>
          <p:cNvSpPr/>
          <p:nvPr/>
        </p:nvSpPr>
        <p:spPr>
          <a:xfrm>
            <a:off x="3123005" y="3521607"/>
            <a:ext cx="2943622" cy="461665"/>
          </a:xfrm>
          <a:prstGeom prst="rect">
            <a:avLst/>
          </a:prstGeom>
        </p:spPr>
        <p:txBody>
          <a:bodyPr wrap="square">
            <a:spAutoFit/>
          </a:bodyPr>
          <a:lstStyle/>
          <a:p>
            <a:pPr fontAlgn="auto">
              <a:spcBef>
                <a:spcPts val="0"/>
              </a:spcBef>
              <a:spcAft>
                <a:spcPts val="0"/>
              </a:spcAft>
              <a:buFontTx/>
              <a:buNone/>
              <a:defRPr/>
            </a:pPr>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3. Statistical tests</a:t>
            </a:r>
          </a:p>
        </p:txBody>
      </p:sp>
      <p:sp>
        <p:nvSpPr>
          <p:cNvPr id="5" name="矩形 4">
            <a:extLst>
              <a:ext uri="{FF2B5EF4-FFF2-40B4-BE49-F238E27FC236}">
                <a16:creationId xmlns:a16="http://schemas.microsoft.com/office/drawing/2014/main" id="{AD4A52C2-2242-B01C-851E-2FD83932AA5A}"/>
              </a:ext>
            </a:extLst>
          </p:cNvPr>
          <p:cNvSpPr/>
          <p:nvPr/>
        </p:nvSpPr>
        <p:spPr>
          <a:xfrm>
            <a:off x="3128233" y="4467460"/>
            <a:ext cx="3380141" cy="461665"/>
          </a:xfrm>
          <a:prstGeom prst="rect">
            <a:avLst/>
          </a:prstGeom>
        </p:spPr>
        <p:txBody>
          <a:bodyPr wrap="square">
            <a:spAutoFit/>
          </a:bodyPr>
          <a:lstStyle/>
          <a:p>
            <a:pPr fontAlgn="auto">
              <a:spcBef>
                <a:spcPts val="0"/>
              </a:spcBef>
              <a:spcAft>
                <a:spcPts val="0"/>
              </a:spcAft>
              <a:buFontTx/>
              <a:buNone/>
              <a:defRPr/>
            </a:pPr>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4. Model interpretation </a:t>
            </a:r>
          </a:p>
        </p:txBody>
      </p:sp>
      <p:sp>
        <p:nvSpPr>
          <p:cNvPr id="7" name="矩形 6">
            <a:extLst>
              <a:ext uri="{FF2B5EF4-FFF2-40B4-BE49-F238E27FC236}">
                <a16:creationId xmlns:a16="http://schemas.microsoft.com/office/drawing/2014/main" id="{32861C2C-C707-6467-D1E6-66E8AFC576F4}"/>
              </a:ext>
            </a:extLst>
          </p:cNvPr>
          <p:cNvSpPr/>
          <p:nvPr/>
        </p:nvSpPr>
        <p:spPr>
          <a:xfrm>
            <a:off x="3118014" y="2575754"/>
            <a:ext cx="2943622" cy="461665"/>
          </a:xfrm>
          <a:prstGeom prst="rect">
            <a:avLst/>
          </a:prstGeom>
        </p:spPr>
        <p:txBody>
          <a:bodyPr wrap="square">
            <a:spAutoFit/>
          </a:bodyPr>
          <a:lstStyle/>
          <a:p>
            <a:pPr fontAlgn="auto">
              <a:spcBef>
                <a:spcPts val="0"/>
              </a:spcBef>
              <a:spcAft>
                <a:spcPts val="0"/>
              </a:spcAft>
              <a:buFontTx/>
              <a:buNone/>
              <a:defRPr/>
            </a:pPr>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2. Models</a:t>
            </a:r>
          </a:p>
        </p:txBody>
      </p:sp>
      <p:sp>
        <p:nvSpPr>
          <p:cNvPr id="3" name="矩形 2">
            <a:extLst>
              <a:ext uri="{FF2B5EF4-FFF2-40B4-BE49-F238E27FC236}">
                <a16:creationId xmlns:a16="http://schemas.microsoft.com/office/drawing/2014/main" id="{32A9DCCB-C6B9-E4C8-47AB-0C3B2B57F22C}"/>
              </a:ext>
            </a:extLst>
          </p:cNvPr>
          <p:cNvSpPr/>
          <p:nvPr/>
        </p:nvSpPr>
        <p:spPr>
          <a:xfrm>
            <a:off x="3128233" y="5413313"/>
            <a:ext cx="3380141" cy="461665"/>
          </a:xfrm>
          <a:prstGeom prst="rect">
            <a:avLst/>
          </a:prstGeom>
        </p:spPr>
        <p:txBody>
          <a:bodyPr wrap="square">
            <a:spAutoFit/>
          </a:bodyPr>
          <a:lstStyle/>
          <a:p>
            <a:pPr fontAlgn="auto">
              <a:spcBef>
                <a:spcPts val="0"/>
              </a:spcBef>
              <a:spcAft>
                <a:spcPts val="0"/>
              </a:spcAft>
              <a:buFontTx/>
              <a:buNone/>
              <a:defRPr/>
            </a:pPr>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5. Code</a:t>
            </a:r>
          </a:p>
        </p:txBody>
      </p:sp>
    </p:spTree>
    <p:extLst>
      <p:ext uri="{BB962C8B-B14F-4D97-AF65-F5344CB8AC3E}">
        <p14:creationId xmlns:p14="http://schemas.microsoft.com/office/powerpoint/2010/main" val="200846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Data - HCP</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D455FFB-9A9B-0419-892B-4F2F1C7E8065}"/>
              </a:ext>
            </a:extLst>
          </p:cNvPr>
          <p:cNvSpPr txBox="1"/>
          <p:nvPr/>
        </p:nvSpPr>
        <p:spPr>
          <a:xfrm>
            <a:off x="539552" y="2304565"/>
            <a:ext cx="442431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FC1</a:t>
            </a:r>
            <a:r>
              <a:rPr lang="en-US" altLang="zh-CN" dirty="0">
                <a:latin typeface="Times New Roman" panose="02020603050405020304" pitchFamily="18" charset="0"/>
                <a:cs typeface="Times New Roman" panose="02020603050405020304" pitchFamily="18" charset="0"/>
              </a:rPr>
              <a:t>(753*79800):rsfc_atlas400_753_4</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393FFA08-01D0-36D5-AF76-5AC4E3D43831}"/>
              </a:ext>
            </a:extLst>
          </p:cNvPr>
          <p:cNvSpPr txBox="1"/>
          <p:nvPr/>
        </p:nvSpPr>
        <p:spPr>
          <a:xfrm>
            <a:off x="1691680" y="1481119"/>
            <a:ext cx="2520280"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Features</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2BDCCEDD-2F1B-77C4-54D2-474D75D4D177}"/>
              </a:ext>
            </a:extLst>
          </p:cNvPr>
          <p:cNvSpPr txBox="1"/>
          <p:nvPr/>
        </p:nvSpPr>
        <p:spPr>
          <a:xfrm>
            <a:off x="539552" y="2974123"/>
            <a:ext cx="442431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FC2</a:t>
            </a:r>
            <a:r>
              <a:rPr lang="en-US" altLang="zh-CN" dirty="0">
                <a:latin typeface="Times New Roman" panose="02020603050405020304" pitchFamily="18" charset="0"/>
                <a:cs typeface="Times New Roman" panose="02020603050405020304" pitchFamily="18" charset="0"/>
              </a:rPr>
              <a:t>(753*79800):rsfc_Yeo400_753_GSR</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71C0B63-5820-71CE-7964-E692FC5AD7F8}"/>
              </a:ext>
            </a:extLst>
          </p:cNvPr>
          <p:cNvSpPr txBox="1"/>
          <p:nvPr/>
        </p:nvSpPr>
        <p:spPr>
          <a:xfrm>
            <a:off x="539552" y="3643681"/>
            <a:ext cx="442431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SC</a:t>
            </a:r>
            <a:r>
              <a:rPr lang="en-US" altLang="zh-CN" dirty="0">
                <a:latin typeface="Times New Roman" panose="02020603050405020304" pitchFamily="18" charset="0"/>
                <a:cs typeface="Times New Roman" panose="02020603050405020304" pitchFamily="18" charset="0"/>
              </a:rPr>
              <a:t>(753*79800):scfp_atlas400_753</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5DE9AB6-1F41-B2B2-1F62-345A995905BC}"/>
              </a:ext>
            </a:extLst>
          </p:cNvPr>
          <p:cNvSpPr txBox="1"/>
          <p:nvPr/>
        </p:nvSpPr>
        <p:spPr>
          <a:xfrm>
            <a:off x="539552" y="4313239"/>
            <a:ext cx="442431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HC1</a:t>
            </a:r>
            <a:r>
              <a:rPr lang="en-US" altLang="zh-CN" dirty="0">
                <a:latin typeface="Times New Roman" panose="02020603050405020304" pitchFamily="18" charset="0"/>
                <a:cs typeface="Times New Roman" panose="02020603050405020304" pitchFamily="18" charset="0"/>
              </a:rPr>
              <a:t>(753*159600): FC1+SC</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978C27B-EACE-6050-2783-5D5C9C60F9FF}"/>
              </a:ext>
            </a:extLst>
          </p:cNvPr>
          <p:cNvSpPr txBox="1"/>
          <p:nvPr/>
        </p:nvSpPr>
        <p:spPr>
          <a:xfrm>
            <a:off x="539552" y="4982797"/>
            <a:ext cx="442431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HC2</a:t>
            </a:r>
            <a:r>
              <a:rPr lang="en-US" altLang="zh-CN" dirty="0">
                <a:latin typeface="Times New Roman" panose="02020603050405020304" pitchFamily="18" charset="0"/>
                <a:cs typeface="Times New Roman" panose="02020603050405020304" pitchFamily="18" charset="0"/>
              </a:rPr>
              <a:t>(753*159600): FC2+SC</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31AC30DD-32A0-521B-3102-B5D7EC007104}"/>
              </a:ext>
            </a:extLst>
          </p:cNvPr>
          <p:cNvSpPr txBox="1"/>
          <p:nvPr/>
        </p:nvSpPr>
        <p:spPr>
          <a:xfrm>
            <a:off x="5220072" y="1472803"/>
            <a:ext cx="3600400"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Prediction variables</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4D3B797-9AA9-B0E8-323D-BD5C872FAD04}"/>
              </a:ext>
            </a:extLst>
          </p:cNvPr>
          <p:cNvSpPr txBox="1"/>
          <p:nvPr/>
        </p:nvSpPr>
        <p:spPr>
          <a:xfrm>
            <a:off x="5148064" y="3535959"/>
            <a:ext cx="3384376" cy="954107"/>
          </a:xfrm>
          <a:prstGeom prst="rect">
            <a:avLst/>
          </a:prstGeom>
          <a:noFill/>
        </p:spPr>
        <p:txBody>
          <a:bodyPr wrap="square">
            <a:spAutoFit/>
          </a:bodyPr>
          <a:lstStyle/>
          <a:p>
            <a:pPr algn="ctr"/>
            <a:r>
              <a:rPr lang="en-US" altLang="zh-CN" sz="2800" b="0" i="0" dirty="0">
                <a:solidFill>
                  <a:srgbClr val="172B4D"/>
                </a:solidFill>
                <a:effectLst/>
                <a:latin typeface="Times New Roman" panose="02020603050405020304" pitchFamily="18" charset="0"/>
                <a:cs typeface="Times New Roman" panose="02020603050405020304" pitchFamily="18" charset="0"/>
              </a:rPr>
              <a:t>Category: Cognition</a:t>
            </a:r>
          </a:p>
          <a:p>
            <a:pPr algn="ctr"/>
            <a:r>
              <a:rPr lang="en-US" altLang="zh-CN" sz="2800" b="0" i="0" dirty="0">
                <a:solidFill>
                  <a:srgbClr val="172B4D"/>
                </a:solidFill>
                <a:effectLst/>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175332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Models - </a:t>
            </a:r>
            <a:r>
              <a:rPr lang="en-US" altLang="zh-CN" sz="3200" b="1" dirty="0" err="1">
                <a:latin typeface="Times New Roman" panose="02020603050405020304" pitchFamily="18" charset="0"/>
                <a:ea typeface="仿宋" panose="02010609060101010101" pitchFamily="49" charset="-122"/>
                <a:cs typeface="Times New Roman" panose="02020603050405020304" pitchFamily="18" charset="0"/>
              </a:rPr>
              <a:t>SingleKRR</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3328F732-20E7-5049-602A-FECBCDEE34A5}"/>
              </a:ext>
            </a:extLst>
          </p:cNvPr>
          <p:cNvSpPr txBox="1"/>
          <p:nvPr/>
        </p:nvSpPr>
        <p:spPr>
          <a:xfrm>
            <a:off x="463227" y="2132856"/>
            <a:ext cx="8217546" cy="1107996"/>
          </a:xfrm>
          <a:prstGeom prst="rect">
            <a:avLst/>
          </a:prstGeom>
          <a:noFill/>
        </p:spPr>
        <p:txBody>
          <a:bodyPr wrap="square" rtlCol="0">
            <a:spAutoFit/>
          </a:bodyPr>
          <a:lstStyle/>
          <a:p>
            <a:pPr algn="ctr"/>
            <a:r>
              <a:rPr lang="en-US" altLang="zh-CN" sz="2400" b="0" i="0" dirty="0">
                <a:solidFill>
                  <a:srgbClr val="1F1F1F"/>
                </a:solidFill>
                <a:effectLst/>
                <a:latin typeface="Times New Roman" panose="02020603050405020304" pitchFamily="18" charset="0"/>
                <a:cs typeface="Times New Roman" panose="02020603050405020304" pitchFamily="18" charset="0"/>
              </a:rPr>
              <a:t>Single-Kernel Ridge </a:t>
            </a:r>
            <a:r>
              <a:rPr lang="en-US" altLang="zh-CN" sz="2400" dirty="0">
                <a:solidFill>
                  <a:srgbClr val="1F1F1F"/>
                </a:solidFill>
                <a:latin typeface="Times New Roman" panose="02020603050405020304" pitchFamily="18" charset="0"/>
                <a:cs typeface="Times New Roman" panose="02020603050405020304" pitchFamily="18" charset="0"/>
              </a:rPr>
              <a:t>R</a:t>
            </a:r>
            <a:r>
              <a:rPr lang="en-US" altLang="zh-CN" sz="2400" b="0" i="0" dirty="0">
                <a:solidFill>
                  <a:srgbClr val="1F1F1F"/>
                </a:solidFill>
                <a:effectLst/>
                <a:latin typeface="Times New Roman" panose="02020603050405020304" pitchFamily="18" charset="0"/>
                <a:cs typeface="Times New Roman" panose="02020603050405020304" pitchFamily="18" charset="0"/>
              </a:rPr>
              <a:t>egression = Ridge Regression + Kernel</a:t>
            </a:r>
          </a:p>
          <a:p>
            <a:pPr algn="ctr"/>
            <a:r>
              <a:rPr lang="en-US" altLang="zh-CN" sz="2400" dirty="0">
                <a:solidFill>
                  <a:srgbClr val="1F1F1F"/>
                </a:solidFill>
                <a:latin typeface="Times New Roman" panose="02020603050405020304" pitchFamily="18" charset="0"/>
                <a:cs typeface="Times New Roman" panose="02020603050405020304" pitchFamily="18" charset="0"/>
              </a:rPr>
              <a:t>				 </a:t>
            </a:r>
            <a:r>
              <a:rPr lang="en-US" altLang="zh-CN" sz="2400" b="0" i="0" dirty="0">
                <a:solidFill>
                  <a:srgbClr val="1F1F1F"/>
                </a:solidFill>
                <a:effectLst/>
                <a:latin typeface="Times New Roman" panose="02020603050405020304" pitchFamily="18" charset="0"/>
                <a:cs typeface="Times New Roman" panose="02020603050405020304" pitchFamily="18" charset="0"/>
              </a:rPr>
              <a:t> </a:t>
            </a:r>
          </a:p>
          <a:p>
            <a:pPr algn="ctr"/>
            <a:r>
              <a:rPr lang="en-US" altLang="zh-CN" b="0" i="0" dirty="0">
                <a:solidFill>
                  <a:srgbClr val="1F1F1F"/>
                </a:solidFill>
                <a:effectLst/>
                <a:latin typeface="Times New Roman" panose="02020603050405020304" pitchFamily="18" charset="0"/>
                <a:cs typeface="Times New Roman" panose="02020603050405020304" pitchFamily="18" charset="0"/>
              </a:rPr>
              <a:t>Ridge Regression = Linear Regression + L2 Normalization</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99F2EDA-70A7-F998-CA17-11ACB511E69B}"/>
              </a:ext>
            </a:extLst>
          </p:cNvPr>
          <p:cNvPicPr>
            <a:picLocks noChangeAspect="1"/>
          </p:cNvPicPr>
          <p:nvPr/>
        </p:nvPicPr>
        <p:blipFill>
          <a:blip r:embed="rId2"/>
          <a:stretch>
            <a:fillRect/>
          </a:stretch>
        </p:blipFill>
        <p:spPr>
          <a:xfrm>
            <a:off x="1012637" y="4509933"/>
            <a:ext cx="8131363" cy="1440160"/>
          </a:xfrm>
          <a:prstGeom prst="rect">
            <a:avLst/>
          </a:prstGeom>
        </p:spPr>
      </p:pic>
      <p:sp>
        <p:nvSpPr>
          <p:cNvPr id="14" name="文本框 13">
            <a:extLst>
              <a:ext uri="{FF2B5EF4-FFF2-40B4-BE49-F238E27FC236}">
                <a16:creationId xmlns:a16="http://schemas.microsoft.com/office/drawing/2014/main" id="{3F2B1C69-0FD1-6923-E703-73F9DC2DCE4E}"/>
              </a:ext>
            </a:extLst>
          </p:cNvPr>
          <p:cNvSpPr txBox="1"/>
          <p:nvPr/>
        </p:nvSpPr>
        <p:spPr>
          <a:xfrm>
            <a:off x="5695969" y="3431870"/>
            <a:ext cx="1437898"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Overfitting</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cxnSp>
        <p:nvCxnSpPr>
          <p:cNvPr id="22" name="连接符: 曲线 21">
            <a:extLst>
              <a:ext uri="{FF2B5EF4-FFF2-40B4-BE49-F238E27FC236}">
                <a16:creationId xmlns:a16="http://schemas.microsoft.com/office/drawing/2014/main" id="{14E19836-0BC1-04E9-A005-FC47F9912F74}"/>
              </a:ext>
            </a:extLst>
          </p:cNvPr>
          <p:cNvCxnSpPr>
            <a:cxnSpLocks/>
          </p:cNvCxnSpPr>
          <p:nvPr/>
        </p:nvCxnSpPr>
        <p:spPr>
          <a:xfrm rot="16200000" flipH="1">
            <a:off x="6930288" y="3573032"/>
            <a:ext cx="468000" cy="288000"/>
          </a:xfrm>
          <a:prstGeom prst="curvedConnector3">
            <a:avLst>
              <a:gd name="adj1" fmla="val -345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DA03E4F7-0AF1-CC86-758A-57790E55A41A}"/>
              </a:ext>
            </a:extLst>
          </p:cNvPr>
          <p:cNvSpPr txBox="1"/>
          <p:nvPr/>
        </p:nvSpPr>
        <p:spPr>
          <a:xfrm>
            <a:off x="7164288" y="1724909"/>
            <a:ext cx="1732509"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Non-Linear</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cxnSp>
        <p:nvCxnSpPr>
          <p:cNvPr id="35" name="连接符: 曲线 34">
            <a:extLst>
              <a:ext uri="{FF2B5EF4-FFF2-40B4-BE49-F238E27FC236}">
                <a16:creationId xmlns:a16="http://schemas.microsoft.com/office/drawing/2014/main" id="{E1056723-BAF8-92E2-E12D-CE03BF6AF410}"/>
              </a:ext>
            </a:extLst>
          </p:cNvPr>
          <p:cNvCxnSpPr>
            <a:cxnSpLocks/>
          </p:cNvCxnSpPr>
          <p:nvPr/>
        </p:nvCxnSpPr>
        <p:spPr>
          <a:xfrm rot="5400000" flipH="1" flipV="1">
            <a:off x="8446773" y="1766232"/>
            <a:ext cx="468000" cy="216022"/>
          </a:xfrm>
          <a:prstGeom prst="curvedConnector3">
            <a:avLst>
              <a:gd name="adj1" fmla="val 311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23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Models - </a:t>
            </a:r>
            <a:r>
              <a:rPr lang="en-US" altLang="zh-CN" sz="3200" b="1" dirty="0" err="1">
                <a:latin typeface="Times New Roman" panose="02020603050405020304" pitchFamily="18" charset="0"/>
                <a:ea typeface="仿宋" panose="02010609060101010101" pitchFamily="49" charset="-122"/>
                <a:cs typeface="Times New Roman" panose="02020603050405020304" pitchFamily="18" charset="0"/>
              </a:rPr>
              <a:t>SingleKRR</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3328F732-20E7-5049-602A-FECBCDEE34A5}"/>
              </a:ext>
            </a:extLst>
          </p:cNvPr>
          <p:cNvSpPr txBox="1"/>
          <p:nvPr/>
        </p:nvSpPr>
        <p:spPr>
          <a:xfrm>
            <a:off x="1403648" y="1556792"/>
            <a:ext cx="7920880" cy="4524315"/>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Settings</a:t>
            </a:r>
            <a:r>
              <a:rPr lang="en-US" altLang="zh-CN" sz="2400" b="0" i="0" dirty="0">
                <a:solidFill>
                  <a:srgbClr val="1F1F1F"/>
                </a:solidFill>
                <a:effectLst/>
                <a:latin typeface="Times New Roman" panose="02020603050405020304" pitchFamily="18" charset="0"/>
                <a:cs typeface="Times New Roman" panose="02020603050405020304" pitchFamily="18" charset="0"/>
              </a:rPr>
              <a:t>:</a:t>
            </a:r>
          </a:p>
          <a:p>
            <a:r>
              <a:rPr lang="en-US" altLang="zh-CN" sz="2400" dirty="0">
                <a:solidFill>
                  <a:srgbClr val="1F1F1F"/>
                </a:solidFill>
                <a:latin typeface="Times New Roman" panose="02020603050405020304" pitchFamily="18" charset="0"/>
                <a:cs typeface="Times New Roman" panose="02020603050405020304" pitchFamily="18" charset="0"/>
              </a:rPr>
              <a:t>	1. Kernel Function: Pearson's correlation</a:t>
            </a:r>
          </a:p>
          <a:p>
            <a:r>
              <a:rPr lang="en-US" altLang="zh-CN" sz="2400" dirty="0">
                <a:solidFill>
                  <a:srgbClr val="1F1F1F"/>
                </a:solidFill>
                <a:latin typeface="Times New Roman" panose="02020603050405020304" pitchFamily="18" charset="0"/>
                <a:cs typeface="Times New Roman" panose="02020603050405020304" pitchFamily="18" charset="0"/>
              </a:rPr>
              <a:t>	2. Input Features:    FC1</a:t>
            </a:r>
          </a:p>
          <a:p>
            <a:r>
              <a:rPr lang="en-US" altLang="zh-CN" sz="2400" dirty="0">
                <a:solidFill>
                  <a:srgbClr val="1F1F1F"/>
                </a:solidFill>
                <a:latin typeface="Times New Roman" panose="02020603050405020304" pitchFamily="18" charset="0"/>
                <a:cs typeface="Times New Roman" panose="02020603050405020304" pitchFamily="18" charset="0"/>
              </a:rPr>
              <a:t>			        FC2</a:t>
            </a:r>
          </a:p>
          <a:p>
            <a:r>
              <a:rPr lang="en-US" altLang="zh-CN" sz="2400" dirty="0">
                <a:solidFill>
                  <a:srgbClr val="1F1F1F"/>
                </a:solidFill>
                <a:latin typeface="Times New Roman" panose="02020603050405020304" pitchFamily="18" charset="0"/>
                <a:cs typeface="Times New Roman" panose="02020603050405020304" pitchFamily="18" charset="0"/>
              </a:rPr>
              <a:t>                                            SC</a:t>
            </a:r>
          </a:p>
          <a:p>
            <a:r>
              <a:rPr lang="en-US" altLang="zh-CN" sz="2400" dirty="0">
                <a:solidFill>
                  <a:srgbClr val="1F1F1F"/>
                </a:solidFill>
                <a:latin typeface="Times New Roman" panose="02020603050405020304" pitchFamily="18" charset="0"/>
                <a:cs typeface="Times New Roman" panose="02020603050405020304" pitchFamily="18" charset="0"/>
              </a:rPr>
              <a:t>                                            HC1</a:t>
            </a:r>
          </a:p>
          <a:p>
            <a:r>
              <a:rPr lang="en-US" altLang="zh-CN" sz="2400" dirty="0">
                <a:solidFill>
                  <a:srgbClr val="1F1F1F"/>
                </a:solidFill>
                <a:latin typeface="Times New Roman" panose="02020603050405020304" pitchFamily="18" charset="0"/>
                <a:cs typeface="Times New Roman" panose="02020603050405020304" pitchFamily="18" charset="0"/>
              </a:rPr>
              <a:t>			        HC2</a:t>
            </a:r>
          </a:p>
          <a:p>
            <a:r>
              <a:rPr lang="en-US" altLang="zh-CN" sz="2400" dirty="0">
                <a:solidFill>
                  <a:srgbClr val="1F1F1F"/>
                </a:solidFill>
                <a:latin typeface="Times New Roman" panose="02020603050405020304" pitchFamily="18" charset="0"/>
                <a:cs typeface="Times New Roman" panose="02020603050405020304" pitchFamily="18" charset="0"/>
              </a:rPr>
              <a:t>	3. Metric: Pearson's correlation, </a:t>
            </a:r>
          </a:p>
          <a:p>
            <a:r>
              <a:rPr lang="en-US" altLang="zh-CN" sz="2400" dirty="0">
                <a:solidFill>
                  <a:srgbClr val="1F1F1F"/>
                </a:solidFill>
                <a:latin typeface="Times New Roman" panose="02020603050405020304" pitchFamily="18" charset="0"/>
                <a:cs typeface="Times New Roman" panose="02020603050405020304" pitchFamily="18" charset="0"/>
              </a:rPr>
              <a:t>		     Coefficient of determination</a:t>
            </a:r>
          </a:p>
          <a:p>
            <a:r>
              <a:rPr lang="en-US" altLang="zh-CN" sz="2400" dirty="0">
                <a:solidFill>
                  <a:srgbClr val="1F1F1F"/>
                </a:solidFill>
                <a:latin typeface="Times New Roman" panose="02020603050405020304" pitchFamily="18" charset="0"/>
                <a:cs typeface="Times New Roman" panose="02020603050405020304" pitchFamily="18" charset="0"/>
              </a:rPr>
              <a:t>	4. Replications: 30</a:t>
            </a:r>
          </a:p>
          <a:p>
            <a:r>
              <a:rPr lang="en-US" altLang="zh-CN" sz="2400" dirty="0">
                <a:solidFill>
                  <a:srgbClr val="1F1F1F"/>
                </a:solidFill>
                <a:latin typeface="Times New Roman" panose="02020603050405020304" pitchFamily="18" charset="0"/>
                <a:cs typeface="Times New Roman" panose="02020603050405020304" pitchFamily="18" charset="0"/>
              </a:rPr>
              <a:t>	5. Hyperparameter: Nested Cross-Validation</a:t>
            </a:r>
          </a:p>
          <a:p>
            <a:r>
              <a:rPr lang="en-US" altLang="zh-CN" sz="2400" dirty="0">
                <a:solidFill>
                  <a:srgbClr val="1F1F1F"/>
                </a:solidFill>
                <a:latin typeface="Times New Roman" panose="02020603050405020304" pitchFamily="18" charset="0"/>
                <a:cs typeface="Times New Roman" panose="02020603050405020304" pitchFamily="18" charset="0"/>
              </a:rPr>
              <a:t>		 		</a:t>
            </a:r>
            <a:r>
              <a:rPr lang="en-US" altLang="zh-CN" dirty="0">
                <a:solidFill>
                  <a:srgbClr val="1F1F1F"/>
                </a:solidFill>
                <a:latin typeface="Times New Roman" panose="02020603050405020304" pitchFamily="18" charset="0"/>
                <a:cs typeface="Times New Roman" panose="02020603050405020304" pitchFamily="18" charset="0"/>
              </a:rPr>
              <a:t>3-Fold,  Grid Search</a:t>
            </a:r>
            <a:endParaRPr lang="zh-CN" altLang="en-US" dirty="0">
              <a:latin typeface="Times New Roman" panose="02020603050405020304" pitchFamily="18" charset="0"/>
              <a:cs typeface="Times New Roman" panose="02020603050405020304" pitchFamily="18" charset="0"/>
            </a:endParaRPr>
          </a:p>
        </p:txBody>
      </p:sp>
      <p:sp>
        <p:nvSpPr>
          <p:cNvPr id="3" name="左大括号 2">
            <a:extLst>
              <a:ext uri="{FF2B5EF4-FFF2-40B4-BE49-F238E27FC236}">
                <a16:creationId xmlns:a16="http://schemas.microsoft.com/office/drawing/2014/main" id="{B4196E52-AAD2-267A-B70D-69E05F28A417}"/>
              </a:ext>
            </a:extLst>
          </p:cNvPr>
          <p:cNvSpPr/>
          <p:nvPr/>
        </p:nvSpPr>
        <p:spPr>
          <a:xfrm>
            <a:off x="4572436" y="2420888"/>
            <a:ext cx="215588" cy="1584176"/>
          </a:xfrm>
          <a:prstGeom prst="leftBrace">
            <a:avLst>
              <a:gd name="adj1" fmla="val 23949"/>
              <a:gd name="adj2" fmla="val 7983"/>
            </a:avLst>
          </a:prstGeom>
          <a:no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410089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A54E2C5-683D-44CF-9B05-551AADABF5A8}"/>
              </a:ext>
            </a:extLst>
          </p:cNvPr>
          <p:cNvSpPr>
            <a:spLocks noGrp="1"/>
          </p:cNvSpPr>
          <p:nvPr>
            <p:ph type="title"/>
          </p:nvPr>
        </p:nvSpPr>
        <p:spPr>
          <a:xfrm>
            <a:off x="683568" y="534562"/>
            <a:ext cx="3752764" cy="461665"/>
          </a:xfrm>
        </p:spPr>
        <p:txBody>
          <a:bodyPr>
            <a:noAutofit/>
          </a:body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Outline</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7EA1A024-4B24-144F-30BB-3BB7E3D8D62D}"/>
              </a:ext>
            </a:extLst>
          </p:cNvPr>
          <p:cNvSpPr/>
          <p:nvPr/>
        </p:nvSpPr>
        <p:spPr>
          <a:xfrm>
            <a:off x="3100189" y="1628800"/>
            <a:ext cx="2943622" cy="461665"/>
          </a:xfrm>
          <a:prstGeom prst="rect">
            <a:avLst/>
          </a:prstGeom>
        </p:spPr>
        <p:txBody>
          <a:bodyPr wrap="square">
            <a:spAutoFit/>
          </a:bodyPr>
          <a:lstStyle/>
          <a:p>
            <a:pPr fontAlgn="auto">
              <a:spcBef>
                <a:spcPts val="0"/>
              </a:spcBef>
              <a:spcAft>
                <a:spcPts val="0"/>
              </a:spcAft>
              <a:buFontTx/>
              <a:buNone/>
              <a:defRPr/>
            </a:pPr>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1. Introduction</a:t>
            </a:r>
          </a:p>
        </p:txBody>
      </p:sp>
      <p:sp>
        <p:nvSpPr>
          <p:cNvPr id="3" name="矩形 2">
            <a:extLst>
              <a:ext uri="{FF2B5EF4-FFF2-40B4-BE49-F238E27FC236}">
                <a16:creationId xmlns:a16="http://schemas.microsoft.com/office/drawing/2014/main" id="{0E3C472F-211C-C11C-51D0-C7383ED536B2}"/>
              </a:ext>
            </a:extLst>
          </p:cNvPr>
          <p:cNvSpPr/>
          <p:nvPr/>
        </p:nvSpPr>
        <p:spPr>
          <a:xfrm>
            <a:off x="3100189" y="2446322"/>
            <a:ext cx="2943622" cy="461665"/>
          </a:xfrm>
          <a:prstGeom prst="rect">
            <a:avLst/>
          </a:prstGeom>
        </p:spPr>
        <p:txBody>
          <a:bodyPr wrap="square">
            <a:spAutoFit/>
          </a:bodyPr>
          <a:lstStyle/>
          <a:p>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2. Methods</a:t>
            </a:r>
          </a:p>
        </p:txBody>
      </p:sp>
      <p:sp>
        <p:nvSpPr>
          <p:cNvPr id="5" name="矩形 4">
            <a:extLst>
              <a:ext uri="{FF2B5EF4-FFF2-40B4-BE49-F238E27FC236}">
                <a16:creationId xmlns:a16="http://schemas.microsoft.com/office/drawing/2014/main" id="{2A9120CE-153D-E63E-7B98-412D7C0470AF}"/>
              </a:ext>
            </a:extLst>
          </p:cNvPr>
          <p:cNvSpPr/>
          <p:nvPr/>
        </p:nvSpPr>
        <p:spPr>
          <a:xfrm>
            <a:off x="3100189" y="3263844"/>
            <a:ext cx="3240360" cy="461665"/>
          </a:xfrm>
          <a:prstGeom prst="rect">
            <a:avLst/>
          </a:prstGeom>
        </p:spPr>
        <p:txBody>
          <a:bodyPr wrap="square">
            <a:spAutoFit/>
          </a:bodyPr>
          <a:lstStyle/>
          <a:p>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3. Results</a:t>
            </a:r>
          </a:p>
        </p:txBody>
      </p:sp>
      <p:sp>
        <p:nvSpPr>
          <p:cNvPr id="7" name="矩形 6">
            <a:extLst>
              <a:ext uri="{FF2B5EF4-FFF2-40B4-BE49-F238E27FC236}">
                <a16:creationId xmlns:a16="http://schemas.microsoft.com/office/drawing/2014/main" id="{42F94456-89E3-45EA-0416-0DE3FE607E95}"/>
              </a:ext>
            </a:extLst>
          </p:cNvPr>
          <p:cNvSpPr/>
          <p:nvPr/>
        </p:nvSpPr>
        <p:spPr>
          <a:xfrm>
            <a:off x="3100189" y="4898888"/>
            <a:ext cx="3240360" cy="461665"/>
          </a:xfrm>
          <a:prstGeom prst="rect">
            <a:avLst/>
          </a:prstGeom>
        </p:spPr>
        <p:txBody>
          <a:bodyPr wrap="square">
            <a:spAutoFit/>
          </a:bodyPr>
          <a:lstStyle/>
          <a:p>
            <a:pPr>
              <a:defRPr/>
            </a:pPr>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5. Conclusion</a:t>
            </a:r>
          </a:p>
        </p:txBody>
      </p:sp>
      <p:sp>
        <p:nvSpPr>
          <p:cNvPr id="8" name="矩形 7">
            <a:extLst>
              <a:ext uri="{FF2B5EF4-FFF2-40B4-BE49-F238E27FC236}">
                <a16:creationId xmlns:a16="http://schemas.microsoft.com/office/drawing/2014/main" id="{5BC2B90C-3E84-0FFE-699D-15D01CF284CF}"/>
              </a:ext>
            </a:extLst>
          </p:cNvPr>
          <p:cNvSpPr/>
          <p:nvPr/>
        </p:nvSpPr>
        <p:spPr>
          <a:xfrm>
            <a:off x="3100189" y="4081366"/>
            <a:ext cx="3240360" cy="461665"/>
          </a:xfrm>
          <a:prstGeom prst="rect">
            <a:avLst/>
          </a:prstGeom>
        </p:spPr>
        <p:txBody>
          <a:bodyPr wrap="square">
            <a:spAutoFit/>
          </a:bodyPr>
          <a:lstStyle/>
          <a:p>
            <a:pPr fontAlgn="auto">
              <a:spcBef>
                <a:spcPts val="0"/>
              </a:spcBef>
              <a:spcAft>
                <a:spcPts val="0"/>
              </a:spcAft>
              <a:buFontTx/>
              <a:buNone/>
              <a:defRPr/>
            </a:pPr>
            <a:r>
              <a:rPr lang="en-US" altLang="zh-CN" sz="2400" kern="100" dirty="0">
                <a:latin typeface="Times New Roman" panose="02020603050405020304" pitchFamily="18" charset="0"/>
                <a:ea typeface="仿宋" panose="02010609060101010101" pitchFamily="49" charset="-122"/>
                <a:cs typeface="Times New Roman" panose="02020603050405020304" pitchFamily="18" charset="0"/>
                <a:sym typeface="+mn-ea"/>
              </a:rPr>
              <a:t>4. Discussion</a:t>
            </a:r>
          </a:p>
        </p:txBody>
      </p:sp>
    </p:spTree>
    <p:extLst>
      <p:ext uri="{BB962C8B-B14F-4D97-AF65-F5344CB8AC3E}">
        <p14:creationId xmlns:p14="http://schemas.microsoft.com/office/powerpoint/2010/main" val="3732755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Models - </a:t>
            </a:r>
            <a:r>
              <a:rPr lang="en-US" altLang="zh-CN" sz="3200" b="1" dirty="0" err="1">
                <a:latin typeface="Times New Roman" panose="02020603050405020304" pitchFamily="18" charset="0"/>
                <a:ea typeface="仿宋" panose="02010609060101010101" pitchFamily="49" charset="-122"/>
                <a:cs typeface="Times New Roman" panose="02020603050405020304" pitchFamily="18" charset="0"/>
              </a:rPr>
              <a:t>MutilKRR</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4F31D4A4-23FA-41BE-B431-8D3E9925C451}"/>
              </a:ext>
            </a:extLst>
          </p:cNvPr>
          <p:cNvPicPr>
            <a:picLocks noChangeAspect="1"/>
          </p:cNvPicPr>
          <p:nvPr/>
        </p:nvPicPr>
        <p:blipFill>
          <a:blip r:embed="rId2"/>
          <a:stretch>
            <a:fillRect/>
          </a:stretch>
        </p:blipFill>
        <p:spPr>
          <a:xfrm>
            <a:off x="1043608" y="4047456"/>
            <a:ext cx="7785697" cy="1343034"/>
          </a:xfrm>
          <a:prstGeom prst="rect">
            <a:avLst/>
          </a:prstGeom>
        </p:spPr>
      </p:pic>
      <p:sp>
        <p:nvSpPr>
          <p:cNvPr id="4" name="文本框 3">
            <a:extLst>
              <a:ext uri="{FF2B5EF4-FFF2-40B4-BE49-F238E27FC236}">
                <a16:creationId xmlns:a16="http://schemas.microsoft.com/office/drawing/2014/main" id="{8B17F26F-BD5B-425F-34C1-34EF0FEBF3DE}"/>
              </a:ext>
            </a:extLst>
          </p:cNvPr>
          <p:cNvSpPr txBox="1"/>
          <p:nvPr/>
        </p:nvSpPr>
        <p:spPr>
          <a:xfrm>
            <a:off x="463227" y="2420888"/>
            <a:ext cx="8217546" cy="461665"/>
          </a:xfrm>
          <a:prstGeom prst="rect">
            <a:avLst/>
          </a:prstGeom>
          <a:noFill/>
        </p:spPr>
        <p:txBody>
          <a:bodyPr wrap="square" rtlCol="0">
            <a:spAutoFit/>
          </a:bodyPr>
          <a:lstStyle/>
          <a:p>
            <a:pPr algn="ctr"/>
            <a:r>
              <a:rPr lang="en-US" altLang="zh-CN" sz="2400" b="0" i="0" dirty="0" err="1">
                <a:solidFill>
                  <a:srgbClr val="1F1F1F"/>
                </a:solidFill>
                <a:effectLst/>
                <a:latin typeface="Times New Roman" panose="02020603050405020304" pitchFamily="18" charset="0"/>
                <a:cs typeface="Times New Roman" panose="02020603050405020304" pitchFamily="18" charset="0"/>
              </a:rPr>
              <a:t>Mutil</a:t>
            </a:r>
            <a:r>
              <a:rPr lang="en-US" altLang="zh-CN" sz="2400" b="0" i="0" dirty="0">
                <a:solidFill>
                  <a:srgbClr val="1F1F1F"/>
                </a:solidFill>
                <a:effectLst/>
                <a:latin typeface="Times New Roman" panose="02020603050405020304" pitchFamily="18" charset="0"/>
                <a:cs typeface="Times New Roman" panose="02020603050405020304" pitchFamily="18" charset="0"/>
              </a:rPr>
              <a:t>-Kernel Ridge </a:t>
            </a:r>
            <a:r>
              <a:rPr lang="en-US" altLang="zh-CN" sz="2400" dirty="0">
                <a:solidFill>
                  <a:srgbClr val="1F1F1F"/>
                </a:solidFill>
                <a:latin typeface="Times New Roman" panose="02020603050405020304" pitchFamily="18" charset="0"/>
                <a:cs typeface="Times New Roman" panose="02020603050405020304" pitchFamily="18" charset="0"/>
              </a:rPr>
              <a:t>R</a:t>
            </a:r>
            <a:r>
              <a:rPr lang="en-US" altLang="zh-CN" sz="2400" b="0" i="0" dirty="0">
                <a:solidFill>
                  <a:srgbClr val="1F1F1F"/>
                </a:solidFill>
                <a:effectLst/>
                <a:latin typeface="Times New Roman" panose="02020603050405020304" pitchFamily="18" charset="0"/>
                <a:cs typeface="Times New Roman" panose="02020603050405020304" pitchFamily="18" charset="0"/>
              </a:rPr>
              <a:t>egression = </a:t>
            </a:r>
            <a:r>
              <a:rPr lang="en-US" altLang="zh-CN" sz="2400" b="0" i="0" dirty="0" err="1">
                <a:solidFill>
                  <a:srgbClr val="1F1F1F"/>
                </a:solidFill>
                <a:effectLst/>
                <a:latin typeface="Times New Roman" panose="02020603050405020304" pitchFamily="18" charset="0"/>
                <a:cs typeface="Times New Roman" panose="02020603050405020304" pitchFamily="18" charset="0"/>
              </a:rPr>
              <a:t>SingleKRR</a:t>
            </a:r>
            <a:r>
              <a:rPr lang="en-US" altLang="zh-CN" sz="2400" b="0" i="0" dirty="0">
                <a:solidFill>
                  <a:srgbClr val="1F1F1F"/>
                </a:solidFill>
                <a:effectLst/>
                <a:latin typeface="Times New Roman" panose="02020603050405020304" pitchFamily="18" charset="0"/>
                <a:cs typeface="Times New Roman" panose="02020603050405020304" pitchFamily="18" charset="0"/>
              </a:rPr>
              <a:t> * n</a:t>
            </a:r>
          </a:p>
        </p:txBody>
      </p:sp>
      <p:sp>
        <p:nvSpPr>
          <p:cNvPr id="5" name="文本框 4">
            <a:extLst>
              <a:ext uri="{FF2B5EF4-FFF2-40B4-BE49-F238E27FC236}">
                <a16:creationId xmlns:a16="http://schemas.microsoft.com/office/drawing/2014/main" id="{8249A2A2-E6F7-7040-462C-10FD15AA586A}"/>
              </a:ext>
            </a:extLst>
          </p:cNvPr>
          <p:cNvSpPr txBox="1"/>
          <p:nvPr/>
        </p:nvSpPr>
        <p:spPr>
          <a:xfrm>
            <a:off x="3923928" y="3228945"/>
            <a:ext cx="1732509"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Data Flexible</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cxnSp>
        <p:nvCxnSpPr>
          <p:cNvPr id="7" name="连接符: 曲线 6">
            <a:extLst>
              <a:ext uri="{FF2B5EF4-FFF2-40B4-BE49-F238E27FC236}">
                <a16:creationId xmlns:a16="http://schemas.microsoft.com/office/drawing/2014/main" id="{1F5C9268-AB1A-A59C-265B-28BAB5F15BED}"/>
              </a:ext>
            </a:extLst>
          </p:cNvPr>
          <p:cNvCxnSpPr>
            <a:cxnSpLocks/>
          </p:cNvCxnSpPr>
          <p:nvPr/>
        </p:nvCxnSpPr>
        <p:spPr>
          <a:xfrm rot="5400000" flipH="1" flipV="1">
            <a:off x="5314426" y="3287044"/>
            <a:ext cx="468000" cy="216022"/>
          </a:xfrm>
          <a:prstGeom prst="curvedConnector3">
            <a:avLst>
              <a:gd name="adj1" fmla="val 311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18AF3BD-98D8-254B-0097-CF42C037CAF6}"/>
              </a:ext>
            </a:extLst>
          </p:cNvPr>
          <p:cNvSpPr txBox="1"/>
          <p:nvPr/>
        </p:nvSpPr>
        <p:spPr>
          <a:xfrm>
            <a:off x="6084168" y="3223703"/>
            <a:ext cx="2232248"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Feature Flexible</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cxnSp>
        <p:nvCxnSpPr>
          <p:cNvPr id="9" name="连接符: 曲线 8">
            <a:extLst>
              <a:ext uri="{FF2B5EF4-FFF2-40B4-BE49-F238E27FC236}">
                <a16:creationId xmlns:a16="http://schemas.microsoft.com/office/drawing/2014/main" id="{4828438D-F217-BFCD-DE8B-55C6B836E78B}"/>
              </a:ext>
            </a:extLst>
          </p:cNvPr>
          <p:cNvCxnSpPr>
            <a:cxnSpLocks/>
          </p:cNvCxnSpPr>
          <p:nvPr/>
        </p:nvCxnSpPr>
        <p:spPr>
          <a:xfrm rot="5400000" flipH="1" flipV="1">
            <a:off x="7830387" y="3321930"/>
            <a:ext cx="468000" cy="216022"/>
          </a:xfrm>
          <a:prstGeom prst="curvedConnector3">
            <a:avLst>
              <a:gd name="adj1" fmla="val 311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9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Models - </a:t>
            </a:r>
            <a:r>
              <a:rPr lang="en-US" altLang="zh-CN" sz="3200" b="1" dirty="0" err="1">
                <a:latin typeface="Times New Roman" panose="02020603050405020304" pitchFamily="18" charset="0"/>
                <a:ea typeface="仿宋" panose="02010609060101010101" pitchFamily="49" charset="-122"/>
                <a:cs typeface="Times New Roman" panose="02020603050405020304" pitchFamily="18" charset="0"/>
              </a:rPr>
              <a:t>MutilKRR</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3328F732-20E7-5049-602A-FECBCDEE34A5}"/>
              </a:ext>
            </a:extLst>
          </p:cNvPr>
          <p:cNvSpPr txBox="1"/>
          <p:nvPr/>
        </p:nvSpPr>
        <p:spPr>
          <a:xfrm>
            <a:off x="1403648" y="1556792"/>
            <a:ext cx="7920880" cy="4154984"/>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Settings</a:t>
            </a:r>
            <a:r>
              <a:rPr lang="en-US" altLang="zh-CN" sz="2400" b="0" i="0" dirty="0">
                <a:solidFill>
                  <a:srgbClr val="1F1F1F"/>
                </a:solidFill>
                <a:effectLst/>
                <a:latin typeface="Times New Roman" panose="02020603050405020304" pitchFamily="18" charset="0"/>
                <a:cs typeface="Times New Roman" panose="02020603050405020304" pitchFamily="18" charset="0"/>
              </a:rPr>
              <a:t>:</a:t>
            </a:r>
          </a:p>
          <a:p>
            <a:r>
              <a:rPr lang="en-US" altLang="zh-CN" sz="2400" dirty="0">
                <a:solidFill>
                  <a:srgbClr val="1F1F1F"/>
                </a:solidFill>
                <a:latin typeface="Times New Roman" panose="02020603050405020304" pitchFamily="18" charset="0"/>
                <a:cs typeface="Times New Roman" panose="02020603050405020304" pitchFamily="18" charset="0"/>
              </a:rPr>
              <a:t>	1. Kernel Function: Pearson's correlation</a:t>
            </a:r>
          </a:p>
          <a:p>
            <a:r>
              <a:rPr lang="en-US" altLang="zh-CN" sz="2400" dirty="0">
                <a:solidFill>
                  <a:srgbClr val="1F1F1F"/>
                </a:solidFill>
                <a:latin typeface="Times New Roman" panose="02020603050405020304" pitchFamily="18" charset="0"/>
                <a:cs typeface="Times New Roman" panose="02020603050405020304" pitchFamily="18" charset="0"/>
              </a:rPr>
              <a:t>	2. Input Features:    FC1+SC</a:t>
            </a:r>
          </a:p>
          <a:p>
            <a:r>
              <a:rPr lang="en-US" altLang="zh-CN" sz="2400" dirty="0">
                <a:solidFill>
                  <a:srgbClr val="1F1F1F"/>
                </a:solidFill>
                <a:latin typeface="Times New Roman" panose="02020603050405020304" pitchFamily="18" charset="0"/>
                <a:cs typeface="Times New Roman" panose="02020603050405020304" pitchFamily="18" charset="0"/>
              </a:rPr>
              <a:t>			        FC2+SC</a:t>
            </a:r>
          </a:p>
          <a:p>
            <a:r>
              <a:rPr lang="en-US" altLang="zh-CN" sz="2400" dirty="0">
                <a:solidFill>
                  <a:srgbClr val="1F1F1F"/>
                </a:solidFill>
                <a:latin typeface="Times New Roman" panose="02020603050405020304" pitchFamily="18" charset="0"/>
                <a:cs typeface="Times New Roman" panose="02020603050405020304" pitchFamily="18" charset="0"/>
              </a:rPr>
              <a:t>                                            FC1+FC2</a:t>
            </a:r>
          </a:p>
          <a:p>
            <a:r>
              <a:rPr lang="en-US" altLang="zh-CN" sz="2400" dirty="0">
                <a:solidFill>
                  <a:srgbClr val="1F1F1F"/>
                </a:solidFill>
                <a:latin typeface="Times New Roman" panose="02020603050405020304" pitchFamily="18" charset="0"/>
                <a:cs typeface="Times New Roman" panose="02020603050405020304" pitchFamily="18" charset="0"/>
              </a:rPr>
              <a:t>                                            FC1+FC2+SC</a:t>
            </a:r>
          </a:p>
          <a:p>
            <a:r>
              <a:rPr lang="en-US" altLang="zh-CN" sz="2400" dirty="0">
                <a:solidFill>
                  <a:srgbClr val="1F1F1F"/>
                </a:solidFill>
                <a:latin typeface="Times New Roman" panose="02020603050405020304" pitchFamily="18" charset="0"/>
                <a:cs typeface="Times New Roman" panose="02020603050405020304" pitchFamily="18" charset="0"/>
              </a:rPr>
              <a:t>	3. Metric: Pearson's correlation, </a:t>
            </a:r>
          </a:p>
          <a:p>
            <a:r>
              <a:rPr lang="en-US" altLang="zh-CN" sz="2400" dirty="0">
                <a:solidFill>
                  <a:srgbClr val="1F1F1F"/>
                </a:solidFill>
                <a:latin typeface="Times New Roman" panose="02020603050405020304" pitchFamily="18" charset="0"/>
                <a:cs typeface="Times New Roman" panose="02020603050405020304" pitchFamily="18" charset="0"/>
              </a:rPr>
              <a:t>		     Coefficient of determination</a:t>
            </a:r>
          </a:p>
          <a:p>
            <a:r>
              <a:rPr lang="en-US" altLang="zh-CN" sz="2400" dirty="0">
                <a:solidFill>
                  <a:srgbClr val="1F1F1F"/>
                </a:solidFill>
                <a:latin typeface="Times New Roman" panose="02020603050405020304" pitchFamily="18" charset="0"/>
                <a:cs typeface="Times New Roman" panose="02020603050405020304" pitchFamily="18" charset="0"/>
              </a:rPr>
              <a:t>	4. Replications: 30</a:t>
            </a:r>
          </a:p>
          <a:p>
            <a:r>
              <a:rPr lang="en-US" altLang="zh-CN" sz="2400" dirty="0">
                <a:solidFill>
                  <a:srgbClr val="1F1F1F"/>
                </a:solidFill>
                <a:latin typeface="Times New Roman" panose="02020603050405020304" pitchFamily="18" charset="0"/>
                <a:cs typeface="Times New Roman" panose="02020603050405020304" pitchFamily="18" charset="0"/>
              </a:rPr>
              <a:t>	5. Hyperparameter: Nested Cross-Validation</a:t>
            </a:r>
          </a:p>
          <a:p>
            <a:r>
              <a:rPr lang="en-US" altLang="zh-CN" sz="2400" dirty="0">
                <a:solidFill>
                  <a:srgbClr val="1F1F1F"/>
                </a:solidFill>
                <a:latin typeface="Times New Roman" panose="02020603050405020304" pitchFamily="18" charset="0"/>
                <a:cs typeface="Times New Roman" panose="02020603050405020304" pitchFamily="18" charset="0"/>
              </a:rPr>
              <a:t>		 		</a:t>
            </a:r>
            <a:r>
              <a:rPr lang="en-US" altLang="zh-CN" dirty="0">
                <a:solidFill>
                  <a:srgbClr val="1F1F1F"/>
                </a:solidFill>
                <a:latin typeface="Times New Roman" panose="02020603050405020304" pitchFamily="18" charset="0"/>
                <a:cs typeface="Times New Roman" panose="02020603050405020304" pitchFamily="18" charset="0"/>
              </a:rPr>
              <a:t>3-Fold,  Grid Search</a:t>
            </a:r>
            <a:endParaRPr lang="zh-CN" altLang="en-US" dirty="0">
              <a:latin typeface="Times New Roman" panose="02020603050405020304" pitchFamily="18" charset="0"/>
              <a:cs typeface="Times New Roman" panose="02020603050405020304" pitchFamily="18" charset="0"/>
            </a:endParaRPr>
          </a:p>
        </p:txBody>
      </p:sp>
      <p:sp>
        <p:nvSpPr>
          <p:cNvPr id="3" name="左大括号 2">
            <a:extLst>
              <a:ext uri="{FF2B5EF4-FFF2-40B4-BE49-F238E27FC236}">
                <a16:creationId xmlns:a16="http://schemas.microsoft.com/office/drawing/2014/main" id="{12758ECB-7127-3F99-731A-04955BD7D3C9}"/>
              </a:ext>
            </a:extLst>
          </p:cNvPr>
          <p:cNvSpPr/>
          <p:nvPr/>
        </p:nvSpPr>
        <p:spPr>
          <a:xfrm>
            <a:off x="4572436" y="2420888"/>
            <a:ext cx="216024" cy="1296144"/>
          </a:xfrm>
          <a:prstGeom prst="leftBrace">
            <a:avLst>
              <a:gd name="adj1" fmla="val 23949"/>
              <a:gd name="adj2" fmla="val 7983"/>
            </a:avLst>
          </a:prstGeom>
          <a:no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186264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Statistical tests </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5B3C597A-F2C2-2E05-F867-4CD6EC505765}"/>
              </a:ext>
            </a:extLst>
          </p:cNvPr>
          <p:cNvSpPr txBox="1"/>
          <p:nvPr/>
        </p:nvSpPr>
        <p:spPr>
          <a:xfrm>
            <a:off x="1403648" y="1556792"/>
            <a:ext cx="5832648" cy="1200329"/>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Permutation Test</a:t>
            </a:r>
            <a:r>
              <a:rPr lang="en-US" altLang="zh-CN" sz="2400" b="0" i="0" dirty="0">
                <a:solidFill>
                  <a:srgbClr val="1F1F1F"/>
                </a:solidFill>
                <a:effectLst/>
                <a:latin typeface="Times New Roman" panose="02020603050405020304" pitchFamily="18" charset="0"/>
                <a:cs typeface="Times New Roman" panose="02020603050405020304" pitchFamily="18" charset="0"/>
              </a:rPr>
              <a:t>:</a:t>
            </a:r>
          </a:p>
          <a:p>
            <a:r>
              <a:rPr lang="en-US" altLang="zh-CN" sz="2400" dirty="0">
                <a:solidFill>
                  <a:srgbClr val="1F1F1F"/>
                </a:solidFill>
                <a:latin typeface="Times New Roman" panose="02020603050405020304" pitchFamily="18" charset="0"/>
                <a:cs typeface="Times New Roman" panose="02020603050405020304" pitchFamily="18" charset="0"/>
              </a:rPr>
              <a:t>	1. Times: 100</a:t>
            </a:r>
          </a:p>
          <a:p>
            <a:r>
              <a:rPr lang="en-US" altLang="zh-CN" sz="2400" dirty="0">
                <a:solidFill>
                  <a:srgbClr val="1F1F1F"/>
                </a:solidFill>
                <a:latin typeface="Times New Roman" panose="02020603050405020304" pitchFamily="18" charset="0"/>
                <a:cs typeface="Times New Roman" panose="02020603050405020304" pitchFamily="18" charset="0"/>
              </a:rPr>
              <a:t>	2. Metric: Pearson's correlation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FD6F126-58E5-0D61-6988-8EC32FF62405}"/>
                  </a:ext>
                </a:extLst>
              </p:cNvPr>
              <p:cNvSpPr txBox="1"/>
              <p:nvPr/>
            </p:nvSpPr>
            <p:spPr>
              <a:xfrm>
                <a:off x="1403648" y="3429000"/>
                <a:ext cx="6192688" cy="1585434"/>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FDR</a:t>
                </a:r>
                <a:r>
                  <a:rPr lang="en-US" altLang="zh-CN" sz="2400" b="1" dirty="0">
                    <a:solidFill>
                      <a:srgbClr val="1F1F1F"/>
                    </a:solidFill>
                    <a:latin typeface="Times New Roman" panose="02020603050405020304" pitchFamily="18" charset="0"/>
                    <a:cs typeface="Times New Roman" panose="02020603050405020304" pitchFamily="18" charset="0"/>
                  </a:rPr>
                  <a:t>(</a:t>
                </a:r>
                <a:r>
                  <a:rPr lang="en-US" altLang="zh-CN" sz="2400" b="1" i="0" dirty="0">
                    <a:solidFill>
                      <a:srgbClr val="1F1F1F"/>
                    </a:solidFill>
                    <a:effectLst/>
                    <a:latin typeface="Times New Roman" panose="02020603050405020304" pitchFamily="18" charset="0"/>
                    <a:cs typeface="Times New Roman" panose="02020603050405020304" pitchFamily="18" charset="0"/>
                  </a:rPr>
                  <a:t>False Discovery Rate</a:t>
                </a:r>
                <a:r>
                  <a:rPr lang="en-US" altLang="zh-CN" sz="2400" b="1" dirty="0">
                    <a:solidFill>
                      <a:srgbClr val="1F1F1F"/>
                    </a:solidFill>
                    <a:latin typeface="Times New Roman" panose="02020603050405020304" pitchFamily="18" charset="0"/>
                    <a:cs typeface="Times New Roman" panose="02020603050405020304" pitchFamily="18" charset="0"/>
                  </a:rPr>
                  <a:t>) Correction</a:t>
                </a:r>
                <a:r>
                  <a:rPr lang="en-US" altLang="zh-CN" sz="2400" b="0" i="0" dirty="0">
                    <a:solidFill>
                      <a:srgbClr val="1F1F1F"/>
                    </a:solidFill>
                    <a:effectLst/>
                    <a:latin typeface="Times New Roman" panose="02020603050405020304" pitchFamily="18" charset="0"/>
                    <a:cs typeface="Times New Roman" panose="02020603050405020304" pitchFamily="18" charset="0"/>
                  </a:rPr>
                  <a:t>:</a:t>
                </a:r>
              </a:p>
              <a:p>
                <a:r>
                  <a:rPr lang="en-US" altLang="zh-CN" sz="2400" dirty="0">
                    <a:solidFill>
                      <a:srgbClr val="1F1F1F"/>
                    </a:solidFill>
                    <a:latin typeface="Times New Roman" panose="02020603050405020304" pitchFamily="18" charset="0"/>
                    <a:cs typeface="Times New Roman" panose="02020603050405020304" pitchFamily="18" charset="0"/>
                  </a:rPr>
                  <a:t>	1. Threshold: 0.05</a:t>
                </a:r>
              </a:p>
              <a:p>
                <a:r>
                  <a:rPr lang="en-US" altLang="zh-CN" sz="2400" dirty="0">
                    <a:solidFill>
                      <a:srgbClr val="1F1F1F"/>
                    </a:solidFill>
                    <a:latin typeface="Times New Roman" panose="02020603050405020304" pitchFamily="18" charset="0"/>
                    <a:cs typeface="Times New Roman" panose="02020603050405020304" pitchFamily="18" charset="0"/>
                  </a:rPr>
                  <a:t>	2. Method: </a:t>
                </a:r>
                <a14:m>
                  <m:oMath xmlns:m="http://schemas.openxmlformats.org/officeDocument/2006/math">
                    <m:sSup>
                      <m:sSupPr>
                        <m:ctrlPr>
                          <a:rPr lang="en-US" altLang="zh-CN" sz="2400" i="1">
                            <a:latin typeface="Cambria Math" panose="02040503050406030204" pitchFamily="18" charset="0"/>
                            <a:ea typeface="仿宋" panose="02010609060101010101" pitchFamily="49" charset="-122"/>
                          </a:rPr>
                        </m:ctrlPr>
                      </m:sSupPr>
                      <m:e>
                        <m:r>
                          <m:rPr>
                            <m:nor/>
                          </m:rPr>
                          <a:rPr lang="en-US" altLang="zh-CN" sz="2400" dirty="0">
                            <a:solidFill>
                              <a:srgbClr val="1F1F1F"/>
                            </a:solidFill>
                            <a:latin typeface="Times New Roman" panose="02020603050405020304" pitchFamily="18" charset="0"/>
                            <a:cs typeface="Times New Roman" panose="02020603050405020304" pitchFamily="18" charset="0"/>
                          </a:rPr>
                          <m:t>Benjaminiand</m:t>
                        </m:r>
                        <m:r>
                          <m:rPr>
                            <m:nor/>
                          </m:rPr>
                          <a:rPr lang="en-US" altLang="zh-CN" sz="2400" dirty="0">
                            <a:solidFill>
                              <a:srgbClr val="1F1F1F"/>
                            </a:solidFill>
                            <a:latin typeface="Times New Roman" panose="02020603050405020304" pitchFamily="18" charset="0"/>
                            <a:cs typeface="Times New Roman" panose="02020603050405020304" pitchFamily="18" charset="0"/>
                          </a:rPr>
                          <m:t> </m:t>
                        </m:r>
                        <m:r>
                          <m:rPr>
                            <m:nor/>
                          </m:rPr>
                          <a:rPr lang="en-US" altLang="zh-CN" sz="2400" dirty="0">
                            <a:solidFill>
                              <a:srgbClr val="1F1F1F"/>
                            </a:solidFill>
                            <a:latin typeface="Times New Roman" panose="02020603050405020304" pitchFamily="18" charset="0"/>
                            <a:cs typeface="Times New Roman" panose="02020603050405020304" pitchFamily="18" charset="0"/>
                          </a:rPr>
                          <m:t>Hochberg</m:t>
                        </m:r>
                      </m:e>
                      <m:sup>
                        <m:r>
                          <a:rPr lang="en-US" altLang="zh-CN" sz="2400" i="1">
                            <a:latin typeface="Cambria Math" panose="02040503050406030204" pitchFamily="18" charset="0"/>
                            <a:ea typeface="仿宋" panose="02010609060101010101" pitchFamily="49" charset="-122"/>
                          </a:rPr>
                          <m:t>[1]</m:t>
                        </m:r>
                      </m:sup>
                    </m:sSup>
                  </m:oMath>
                </a14:m>
                <a:endParaRPr lang="en-US" altLang="zh-CN" sz="2400" dirty="0">
                  <a:solidFill>
                    <a:srgbClr val="1F1F1F"/>
                  </a:solidFill>
                  <a:latin typeface="Times New Roman" panose="02020603050405020304" pitchFamily="18" charset="0"/>
                  <a:cs typeface="Times New Roman" panose="02020603050405020304" pitchFamily="18" charset="0"/>
                </a:endParaRPr>
              </a:p>
              <a:p>
                <a:r>
                  <a:rPr lang="en-US" altLang="zh-CN" sz="2400" dirty="0">
                    <a:solidFill>
                      <a:srgbClr val="1F1F1F"/>
                    </a:solidFill>
                    <a:latin typeface="Times New Roman" panose="02020603050405020304" pitchFamily="18" charset="0"/>
                    <a:cs typeface="Times New Roman" panose="02020603050405020304" pitchFamily="18" charset="0"/>
                  </a:rPr>
                  <a:t>	3. Corrected p-value threshold: 0.0388</a:t>
                </a: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FD6F126-58E5-0D61-6988-8EC32FF62405}"/>
                  </a:ext>
                </a:extLst>
              </p:cNvPr>
              <p:cNvSpPr txBox="1">
                <a:spLocks noRot="1" noChangeAspect="1" noMove="1" noResize="1" noEditPoints="1" noAdjustHandles="1" noChangeArrowheads="1" noChangeShapeType="1" noTextEdit="1"/>
              </p:cNvSpPr>
              <p:nvPr/>
            </p:nvSpPr>
            <p:spPr>
              <a:xfrm>
                <a:off x="1403648" y="3429000"/>
                <a:ext cx="6192688" cy="1585434"/>
              </a:xfrm>
              <a:prstGeom prst="rect">
                <a:avLst/>
              </a:prstGeom>
              <a:blipFill>
                <a:blip r:embed="rId2"/>
                <a:stretch>
                  <a:fillRect l="-1476" t="-3077" b="-769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6D0BD39-2CDB-361F-877B-1D8A5E6243EF}"/>
              </a:ext>
            </a:extLst>
          </p:cNvPr>
          <p:cNvSpPr txBox="1"/>
          <p:nvPr/>
        </p:nvSpPr>
        <p:spPr>
          <a:xfrm>
            <a:off x="179512" y="5805264"/>
            <a:ext cx="7632848"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[1] </a:t>
            </a:r>
            <a:r>
              <a:rPr lang="en-US" altLang="zh-CN" sz="1200" dirty="0" err="1">
                <a:latin typeface="Times New Roman" panose="02020603050405020304" pitchFamily="18" charset="0"/>
                <a:cs typeface="Times New Roman" panose="02020603050405020304" pitchFamily="18" charset="0"/>
              </a:rPr>
              <a:t>Benjamini</a:t>
            </a:r>
            <a:r>
              <a:rPr lang="en-US" altLang="zh-CN" sz="1200" dirty="0">
                <a:latin typeface="Times New Roman" panose="02020603050405020304" pitchFamily="18" charset="0"/>
                <a:cs typeface="Times New Roman" panose="02020603050405020304" pitchFamily="18" charset="0"/>
              </a:rPr>
              <a:t>, Y., &amp; Hochberg, Y. (1995). Controlling the false discovery rate—A practical and powerful approach to multiple testing. Journal of the Royal Statistical Society Series B-Statistical Methodology, 57(1), 289–300.</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489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4392488"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Model interpretation </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3BC40142-C8AD-6971-D7A1-625C98C2B670}"/>
              </a:ext>
            </a:extLst>
          </p:cNvPr>
          <p:cNvSpPr txBox="1"/>
          <p:nvPr/>
        </p:nvSpPr>
        <p:spPr>
          <a:xfrm>
            <a:off x="989602" y="2060848"/>
            <a:ext cx="7164796" cy="2954655"/>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1. </a:t>
            </a:r>
            <a:r>
              <a:rPr lang="en-US" altLang="zh-CN" sz="2400" b="1" dirty="0" err="1">
                <a:solidFill>
                  <a:srgbClr val="1F1F1F"/>
                </a:solidFill>
                <a:latin typeface="Times New Roman" panose="02020603050405020304" pitchFamily="18" charset="0"/>
                <a:cs typeface="Times New Roman" panose="02020603050405020304" pitchFamily="18" charset="0"/>
              </a:rPr>
              <a:t>Haufe</a:t>
            </a:r>
            <a:r>
              <a:rPr lang="en-US" altLang="zh-CN" sz="2400" b="1" dirty="0">
                <a:solidFill>
                  <a:srgbClr val="1F1F1F"/>
                </a:solidFill>
                <a:latin typeface="Times New Roman" panose="02020603050405020304" pitchFamily="18" charset="0"/>
                <a:cs typeface="Times New Roman" panose="02020603050405020304" pitchFamily="18" charset="0"/>
              </a:rPr>
              <a:t> Transformation: </a:t>
            </a:r>
          </a:p>
          <a:p>
            <a:r>
              <a:rPr lang="en-US" altLang="zh-CN" sz="2400" b="1" dirty="0">
                <a:solidFill>
                  <a:srgbClr val="1F1F1F"/>
                </a:solidFill>
                <a:latin typeface="Times New Roman" panose="02020603050405020304" pitchFamily="18" charset="0"/>
                <a:cs typeface="Times New Roman" panose="02020603050405020304" pitchFamily="18" charset="0"/>
              </a:rPr>
              <a:t>	</a:t>
            </a:r>
            <a:r>
              <a:rPr lang="en-US" altLang="zh-CN" sz="2400" dirty="0">
                <a:solidFill>
                  <a:srgbClr val="1F1F1F"/>
                </a:solidFill>
                <a:latin typeface="Times New Roman" panose="02020603050405020304" pitchFamily="18" charset="0"/>
                <a:cs typeface="Times New Roman" panose="02020603050405020304" pitchFamily="18" charset="0"/>
              </a:rPr>
              <a:t>get 79800 * 13 feature importance</a:t>
            </a:r>
          </a:p>
          <a:p>
            <a:endParaRPr lang="en-US" altLang="zh-CN" sz="2400" dirty="0">
              <a:solidFill>
                <a:srgbClr val="1F1F1F"/>
              </a:solidFill>
              <a:latin typeface="Times New Roman" panose="02020603050405020304" pitchFamily="18" charset="0"/>
              <a:cs typeface="Times New Roman" panose="02020603050405020304" pitchFamily="18" charset="0"/>
            </a:endParaRPr>
          </a:p>
          <a:p>
            <a:r>
              <a:rPr lang="en-US" altLang="zh-CN" sz="2400" b="1" dirty="0">
                <a:solidFill>
                  <a:srgbClr val="1F1F1F"/>
                </a:solidFill>
                <a:latin typeface="Times New Roman" panose="02020603050405020304" pitchFamily="18" charset="0"/>
                <a:cs typeface="Times New Roman" panose="02020603050405020304" pitchFamily="18" charset="0"/>
              </a:rPr>
              <a:t>2. Similarity:</a:t>
            </a:r>
          </a:p>
          <a:p>
            <a:r>
              <a:rPr lang="en-US" altLang="zh-CN" sz="2400" b="1" dirty="0">
                <a:solidFill>
                  <a:srgbClr val="1F1F1F"/>
                </a:solidFill>
                <a:latin typeface="Times New Roman" panose="02020603050405020304" pitchFamily="18" charset="0"/>
                <a:cs typeface="Times New Roman" panose="02020603050405020304" pitchFamily="18" charset="0"/>
              </a:rPr>
              <a:t>	</a:t>
            </a:r>
            <a:r>
              <a:rPr lang="en-US" altLang="zh-CN" sz="2400" dirty="0">
                <a:solidFill>
                  <a:srgbClr val="1F1F1F"/>
                </a:solidFill>
                <a:latin typeface="Times New Roman" panose="02020603050405020304" pitchFamily="18" charset="0"/>
                <a:cs typeface="Times New Roman" panose="02020603050405020304" pitchFamily="18" charset="0"/>
              </a:rPr>
              <a:t>compute correlation of column vectors (13 * 13)</a:t>
            </a:r>
          </a:p>
          <a:p>
            <a:endParaRPr lang="en-US" altLang="zh-CN" sz="2400" dirty="0">
              <a:solidFill>
                <a:srgbClr val="1F1F1F"/>
              </a:solidFill>
              <a:latin typeface="Times New Roman" panose="02020603050405020304" pitchFamily="18" charset="0"/>
              <a:cs typeface="Times New Roman" panose="02020603050405020304" pitchFamily="18" charset="0"/>
            </a:endParaRPr>
          </a:p>
          <a:p>
            <a:r>
              <a:rPr lang="en-US" altLang="zh-CN" sz="2400" b="1" dirty="0">
                <a:solidFill>
                  <a:srgbClr val="1F1F1F"/>
                </a:solidFill>
                <a:latin typeface="Times New Roman" panose="02020603050405020304" pitchFamily="18" charset="0"/>
                <a:cs typeface="Times New Roman" panose="02020603050405020304" pitchFamily="18" charset="0"/>
              </a:rPr>
              <a:t>3. Visualization.</a:t>
            </a:r>
          </a:p>
          <a:p>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84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Code</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24EE680-2056-0A99-44F2-2BF9F974F668}"/>
              </a:ext>
            </a:extLst>
          </p:cNvPr>
          <p:cNvSpPr txBox="1"/>
          <p:nvPr/>
        </p:nvSpPr>
        <p:spPr>
          <a:xfrm>
            <a:off x="1259632" y="1916832"/>
            <a:ext cx="6912768" cy="3416320"/>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1. Language</a:t>
            </a:r>
            <a:r>
              <a:rPr lang="en-US" altLang="zh-CN" sz="2400" b="0" i="0" dirty="0">
                <a:solidFill>
                  <a:srgbClr val="1F1F1F"/>
                </a:solidFill>
                <a:effectLst/>
                <a:latin typeface="Times New Roman" panose="02020603050405020304" pitchFamily="18" charset="0"/>
                <a:cs typeface="Times New Roman" panose="02020603050405020304" pitchFamily="18" charset="0"/>
              </a:rPr>
              <a:t>: </a:t>
            </a:r>
            <a:r>
              <a:rPr lang="en-US" altLang="zh-CN" sz="2400" b="0" i="0" dirty="0" err="1">
                <a:solidFill>
                  <a:srgbClr val="1F1F1F"/>
                </a:solidFill>
                <a:effectLst/>
                <a:latin typeface="Times New Roman" panose="02020603050405020304" pitchFamily="18" charset="0"/>
                <a:cs typeface="Times New Roman" panose="02020603050405020304" pitchFamily="18" charset="0"/>
              </a:rPr>
              <a:t>Matlab</a:t>
            </a:r>
            <a:endParaRPr lang="en-US" altLang="zh-CN" sz="2400" b="0" i="0" dirty="0">
              <a:solidFill>
                <a:srgbClr val="1F1F1F"/>
              </a:solidFill>
              <a:effectLst/>
              <a:latin typeface="Times New Roman" panose="02020603050405020304" pitchFamily="18" charset="0"/>
              <a:cs typeface="Times New Roman" panose="02020603050405020304" pitchFamily="18" charset="0"/>
            </a:endParaRPr>
          </a:p>
          <a:p>
            <a:endParaRPr lang="en-US" altLang="zh-CN" sz="2400" dirty="0">
              <a:solidFill>
                <a:srgbClr val="1F1F1F"/>
              </a:solidFill>
              <a:latin typeface="Times New Roman" panose="02020603050405020304" pitchFamily="18" charset="0"/>
              <a:cs typeface="Times New Roman" panose="02020603050405020304" pitchFamily="18" charset="0"/>
            </a:endParaRPr>
          </a:p>
          <a:p>
            <a:r>
              <a:rPr lang="en-US" altLang="zh-CN" sz="2400" b="1" dirty="0">
                <a:solidFill>
                  <a:srgbClr val="1F1F1F"/>
                </a:solidFill>
                <a:latin typeface="Times New Roman" panose="02020603050405020304" pitchFamily="18" charset="0"/>
                <a:cs typeface="Times New Roman" panose="02020603050405020304" pitchFamily="18" charset="0"/>
              </a:rPr>
              <a:t>2. Code a</a:t>
            </a:r>
            <a:r>
              <a:rPr lang="en-US" altLang="zh-CN" sz="2400" b="1" i="0" dirty="0">
                <a:solidFill>
                  <a:srgbClr val="1F1F1F"/>
                </a:solidFill>
                <a:effectLst/>
                <a:latin typeface="Times New Roman" panose="02020603050405020304" pitchFamily="18" charset="0"/>
                <a:cs typeface="Times New Roman" panose="02020603050405020304" pitchFamily="18" charset="0"/>
              </a:rPr>
              <a:t>vailability</a:t>
            </a:r>
            <a:r>
              <a:rPr lang="en-US" altLang="zh-CN" sz="2400" b="0" i="0" dirty="0">
                <a:solidFill>
                  <a:srgbClr val="1F1F1F"/>
                </a:solidFill>
                <a:effectLst/>
                <a:latin typeface="Times New Roman" panose="02020603050405020304" pitchFamily="18" charset="0"/>
                <a:cs typeface="Times New Roman" panose="02020603050405020304" pitchFamily="18" charset="0"/>
              </a:rPr>
              <a:t>: To be done</a:t>
            </a:r>
          </a:p>
          <a:p>
            <a:endParaRPr lang="en-US" altLang="zh-CN" sz="2400" dirty="0">
              <a:solidFill>
                <a:srgbClr val="1F1F1F"/>
              </a:solidFill>
              <a:latin typeface="Times New Roman" panose="02020603050405020304" pitchFamily="18" charset="0"/>
              <a:cs typeface="Times New Roman" panose="02020603050405020304" pitchFamily="18" charset="0"/>
            </a:endParaRPr>
          </a:p>
          <a:p>
            <a:r>
              <a:rPr lang="en-US" altLang="zh-CN" sz="2400" b="1" dirty="0">
                <a:solidFill>
                  <a:srgbClr val="1F1F1F"/>
                </a:solidFill>
                <a:latin typeface="Times New Roman" panose="02020603050405020304" pitchFamily="18" charset="0"/>
                <a:cs typeface="Times New Roman" panose="02020603050405020304" pitchFamily="18" charset="0"/>
              </a:rPr>
              <a:t>3. Reference &amp; Acknowledgements:</a:t>
            </a:r>
          </a:p>
          <a:p>
            <a:pPr marL="800100" lvl="1" indent="-342900">
              <a:buFont typeface="Arial" panose="020B0604020202020204" pitchFamily="34" charset="0"/>
              <a:buChar char="•"/>
            </a:pPr>
            <a:r>
              <a:rPr lang="en-US" altLang="zh-CN" dirty="0">
                <a:solidFill>
                  <a:srgbClr val="1F1F1F"/>
                </a:solidFill>
                <a:latin typeface="Times New Roman" panose="02020603050405020304" pitchFamily="18" charset="0"/>
                <a:cs typeface="Times New Roman" panose="02020603050405020304" pitchFamily="18" charset="0"/>
                <a:hlinkClick r:id="rId2"/>
              </a:rPr>
              <a:t>https://github.com/ThomasYeoLab/Standalone_Ooi2022_MMP</a:t>
            </a:r>
            <a:endParaRPr lang="en-US" altLang="zh-CN" dirty="0">
              <a:solidFill>
                <a:srgbClr val="1F1F1F"/>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dirty="0">
                <a:solidFill>
                  <a:srgbClr val="1F1F1F"/>
                </a:solidFill>
                <a:latin typeface="Times New Roman" panose="02020603050405020304" pitchFamily="18" charset="0"/>
                <a:cs typeface="Times New Roman" panose="02020603050405020304" pitchFamily="18" charset="0"/>
                <a:hlinkClick r:id="rId3"/>
              </a:rPr>
              <a:t>https://github.com/elvisha/CognitivePredictions</a:t>
            </a:r>
            <a:endParaRPr lang="en-US" altLang="zh-CN" dirty="0">
              <a:solidFill>
                <a:srgbClr val="1F1F1F"/>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dirty="0">
                <a:solidFill>
                  <a:srgbClr val="1F1F1F"/>
                </a:solidFill>
                <a:latin typeface="Times New Roman" panose="02020603050405020304" pitchFamily="18" charset="0"/>
                <a:cs typeface="Times New Roman" panose="02020603050405020304" pitchFamily="18" charset="0"/>
                <a:hlinkClick r:id="rId4"/>
              </a:rPr>
              <a:t>https://github.com/ThomasYeoLab/CBIG/tree/master/stable_projects/predict_phenotypes/ChenTam2022_TRBPC</a:t>
            </a:r>
            <a:endParaRPr lang="en-US" altLang="zh-CN" dirty="0">
              <a:solidFill>
                <a:srgbClr val="1F1F1F"/>
              </a:solidFill>
              <a:latin typeface="Times New Roman" panose="02020603050405020304" pitchFamily="18" charset="0"/>
              <a:cs typeface="Times New Roman" panose="02020603050405020304" pitchFamily="18" charset="0"/>
            </a:endParaRPr>
          </a:p>
          <a:p>
            <a:pPr lvl="1"/>
            <a:endParaRPr lang="en-US" altLang="zh-CN" sz="2400" dirty="0">
              <a:solidFill>
                <a:srgbClr val="1F1F1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0124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1. </a:t>
            </a:r>
            <a:r>
              <a:rPr lang="zh-CN" altLang="en-US" sz="2400" b="1" i="0" dirty="0">
                <a:solidFill>
                  <a:srgbClr val="1F1F1F"/>
                </a:solidFill>
                <a:effectLst/>
                <a:latin typeface="Times New Roman" panose="02020603050405020304" pitchFamily="18" charset="0"/>
                <a:cs typeface="Times New Roman" panose="02020603050405020304" pitchFamily="18" charset="0"/>
              </a:rPr>
              <a:t>基于</a:t>
            </a:r>
            <a:r>
              <a:rPr lang="en-US" altLang="zh-CN" sz="2400" b="1" dirty="0">
                <a:solidFill>
                  <a:srgbClr val="1F1F1F"/>
                </a:solidFill>
                <a:latin typeface="Times New Roman" panose="02020603050405020304" pitchFamily="18" charset="0"/>
                <a:cs typeface="Times New Roman" panose="02020603050405020304" pitchFamily="18" charset="0"/>
              </a:rPr>
              <a:t>FC2</a:t>
            </a:r>
            <a:r>
              <a:rPr lang="zh-CN" altLang="en-US" sz="2400" b="1" dirty="0">
                <a:solidFill>
                  <a:srgbClr val="1F1F1F"/>
                </a:solidFill>
                <a:latin typeface="Times New Roman" panose="02020603050405020304" pitchFamily="18" charset="0"/>
                <a:cs typeface="Times New Roman" panose="02020603050405020304" pitchFamily="18" charset="0"/>
              </a:rPr>
              <a:t>的单核</a:t>
            </a:r>
            <a:r>
              <a:rPr lang="en-US" altLang="zh-CN" sz="2400" b="1" dirty="0">
                <a:solidFill>
                  <a:srgbClr val="1F1F1F"/>
                </a:solidFill>
                <a:latin typeface="Times New Roman" panose="02020603050405020304" pitchFamily="18" charset="0"/>
                <a:cs typeface="Times New Roman" panose="02020603050405020304" pitchFamily="18" charset="0"/>
              </a:rPr>
              <a:t>KRR</a:t>
            </a:r>
            <a:r>
              <a:rPr lang="zh-CN" altLang="en-US" sz="2400" b="1" dirty="0">
                <a:solidFill>
                  <a:srgbClr val="1F1F1F"/>
                </a:solidFill>
                <a:latin typeface="Times New Roman" panose="02020603050405020304" pitchFamily="18" charset="0"/>
                <a:cs typeface="Times New Roman" panose="02020603050405020304" pitchFamily="18" charset="0"/>
              </a:rPr>
              <a:t>模型可以显著预测认知变量</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FC1</a:t>
            </a:r>
            <a:r>
              <a:rPr lang="zh-CN" altLang="en-US" dirty="0">
                <a:latin typeface="Times New Roman" panose="02020603050405020304" pitchFamily="18" charset="0"/>
                <a:cs typeface="Times New Roman" panose="02020603050405020304" pitchFamily="18" charset="0"/>
              </a:rPr>
              <a:t>的单核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结果（相关性）</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798A31D8-20EE-5EA3-EEA6-4CFCB63C7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590" y="2416707"/>
            <a:ext cx="7272808" cy="3931862"/>
          </a:xfrm>
          <a:prstGeom prst="rect">
            <a:avLst/>
          </a:prstGeom>
        </p:spPr>
      </p:pic>
    </p:spTree>
    <p:extLst>
      <p:ext uri="{BB962C8B-B14F-4D97-AF65-F5344CB8AC3E}">
        <p14:creationId xmlns:p14="http://schemas.microsoft.com/office/powerpoint/2010/main" val="1497101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1. </a:t>
            </a:r>
            <a:r>
              <a:rPr lang="zh-CN" altLang="en-US" sz="2400" b="1" i="0" dirty="0">
                <a:solidFill>
                  <a:srgbClr val="1F1F1F"/>
                </a:solidFill>
                <a:effectLst/>
                <a:latin typeface="Times New Roman" panose="02020603050405020304" pitchFamily="18" charset="0"/>
                <a:cs typeface="Times New Roman" panose="02020603050405020304" pitchFamily="18" charset="0"/>
              </a:rPr>
              <a:t>基于</a:t>
            </a:r>
            <a:r>
              <a:rPr lang="en-US" altLang="zh-CN" sz="2400" b="1" dirty="0">
                <a:solidFill>
                  <a:srgbClr val="1F1F1F"/>
                </a:solidFill>
                <a:latin typeface="Times New Roman" panose="02020603050405020304" pitchFamily="18" charset="0"/>
                <a:cs typeface="Times New Roman" panose="02020603050405020304" pitchFamily="18" charset="0"/>
              </a:rPr>
              <a:t>FC2</a:t>
            </a:r>
            <a:r>
              <a:rPr lang="zh-CN" altLang="en-US" sz="2400" b="1" dirty="0">
                <a:solidFill>
                  <a:srgbClr val="1F1F1F"/>
                </a:solidFill>
                <a:latin typeface="Times New Roman" panose="02020603050405020304" pitchFamily="18" charset="0"/>
                <a:cs typeface="Times New Roman" panose="02020603050405020304" pitchFamily="18" charset="0"/>
              </a:rPr>
              <a:t>的单核</a:t>
            </a:r>
            <a:r>
              <a:rPr lang="en-US" altLang="zh-CN" sz="2400" b="1" dirty="0">
                <a:solidFill>
                  <a:srgbClr val="1F1F1F"/>
                </a:solidFill>
                <a:latin typeface="Times New Roman" panose="02020603050405020304" pitchFamily="18" charset="0"/>
                <a:cs typeface="Times New Roman" panose="02020603050405020304" pitchFamily="18" charset="0"/>
              </a:rPr>
              <a:t>KRR</a:t>
            </a:r>
            <a:r>
              <a:rPr lang="zh-CN" altLang="en-US" sz="2400" b="1" dirty="0">
                <a:solidFill>
                  <a:srgbClr val="1F1F1F"/>
                </a:solidFill>
                <a:latin typeface="Times New Roman" panose="02020603050405020304" pitchFamily="18" charset="0"/>
                <a:cs typeface="Times New Roman" panose="02020603050405020304" pitchFamily="18" charset="0"/>
              </a:rPr>
              <a:t>模型可以显著预测认知变量</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SC</a:t>
            </a:r>
            <a:r>
              <a:rPr lang="zh-CN" altLang="en-US" dirty="0">
                <a:latin typeface="Times New Roman" panose="02020603050405020304" pitchFamily="18" charset="0"/>
                <a:cs typeface="Times New Roman" panose="02020603050405020304" pitchFamily="18" charset="0"/>
              </a:rPr>
              <a:t>的单核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结果（相关性）</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923DBF6-928D-D8B4-F33E-5169E7DDA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656" y="2362153"/>
            <a:ext cx="7102687" cy="3839890"/>
          </a:xfrm>
          <a:prstGeom prst="rect">
            <a:avLst/>
          </a:prstGeom>
        </p:spPr>
      </p:pic>
    </p:spTree>
    <p:extLst>
      <p:ext uri="{BB962C8B-B14F-4D97-AF65-F5344CB8AC3E}">
        <p14:creationId xmlns:p14="http://schemas.microsoft.com/office/powerpoint/2010/main" val="828373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1. </a:t>
            </a:r>
            <a:r>
              <a:rPr lang="zh-CN" altLang="en-US" sz="2400" b="1" i="0" dirty="0">
                <a:solidFill>
                  <a:srgbClr val="1F1F1F"/>
                </a:solidFill>
                <a:effectLst/>
                <a:latin typeface="Times New Roman" panose="02020603050405020304" pitchFamily="18" charset="0"/>
                <a:cs typeface="Times New Roman" panose="02020603050405020304" pitchFamily="18" charset="0"/>
              </a:rPr>
              <a:t>基于</a:t>
            </a:r>
            <a:r>
              <a:rPr lang="en-US" altLang="zh-CN" sz="2400" b="1" dirty="0">
                <a:solidFill>
                  <a:srgbClr val="1F1F1F"/>
                </a:solidFill>
                <a:latin typeface="Times New Roman" panose="02020603050405020304" pitchFamily="18" charset="0"/>
                <a:cs typeface="Times New Roman" panose="02020603050405020304" pitchFamily="18" charset="0"/>
              </a:rPr>
              <a:t>FC2</a:t>
            </a:r>
            <a:r>
              <a:rPr lang="zh-CN" altLang="en-US" sz="2400" b="1" dirty="0">
                <a:solidFill>
                  <a:srgbClr val="1F1F1F"/>
                </a:solidFill>
                <a:latin typeface="Times New Roman" panose="02020603050405020304" pitchFamily="18" charset="0"/>
                <a:cs typeface="Times New Roman" panose="02020603050405020304" pitchFamily="18" charset="0"/>
              </a:rPr>
              <a:t>的单核</a:t>
            </a:r>
            <a:r>
              <a:rPr lang="en-US" altLang="zh-CN" sz="2400" b="1" dirty="0">
                <a:solidFill>
                  <a:srgbClr val="1F1F1F"/>
                </a:solidFill>
                <a:latin typeface="Times New Roman" panose="02020603050405020304" pitchFamily="18" charset="0"/>
                <a:cs typeface="Times New Roman" panose="02020603050405020304" pitchFamily="18" charset="0"/>
              </a:rPr>
              <a:t>KRR</a:t>
            </a:r>
            <a:r>
              <a:rPr lang="zh-CN" altLang="en-US" sz="2400" b="1" dirty="0">
                <a:solidFill>
                  <a:srgbClr val="1F1F1F"/>
                </a:solidFill>
                <a:latin typeface="Times New Roman" panose="02020603050405020304" pitchFamily="18" charset="0"/>
                <a:cs typeface="Times New Roman" panose="02020603050405020304" pitchFamily="18" charset="0"/>
              </a:rPr>
              <a:t>模型可以显著预测认知变量</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HC1</a:t>
            </a:r>
            <a:r>
              <a:rPr lang="zh-CN" altLang="en-US" dirty="0">
                <a:latin typeface="Times New Roman" panose="02020603050405020304" pitchFamily="18" charset="0"/>
                <a:cs typeface="Times New Roman" panose="02020603050405020304" pitchFamily="18" charset="0"/>
              </a:rPr>
              <a:t>的单核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结果（相关性），有提升，但不显著</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635C1D9-402A-EB3C-23AD-B70A19632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93" y="2276872"/>
            <a:ext cx="7326814" cy="3961059"/>
          </a:xfrm>
          <a:prstGeom prst="rect">
            <a:avLst/>
          </a:prstGeom>
        </p:spPr>
      </p:pic>
    </p:spTree>
    <p:extLst>
      <p:ext uri="{BB962C8B-B14F-4D97-AF65-F5344CB8AC3E}">
        <p14:creationId xmlns:p14="http://schemas.microsoft.com/office/powerpoint/2010/main" val="3943856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1. </a:t>
            </a:r>
            <a:r>
              <a:rPr lang="zh-CN" altLang="en-US" sz="2400" b="1" i="0" dirty="0">
                <a:solidFill>
                  <a:srgbClr val="1F1F1F"/>
                </a:solidFill>
                <a:effectLst/>
                <a:latin typeface="Times New Roman" panose="02020603050405020304" pitchFamily="18" charset="0"/>
                <a:cs typeface="Times New Roman" panose="02020603050405020304" pitchFamily="18" charset="0"/>
              </a:rPr>
              <a:t>基于</a:t>
            </a:r>
            <a:r>
              <a:rPr lang="en-US" altLang="zh-CN" sz="2400" b="1" dirty="0">
                <a:solidFill>
                  <a:srgbClr val="1F1F1F"/>
                </a:solidFill>
                <a:latin typeface="Times New Roman" panose="02020603050405020304" pitchFamily="18" charset="0"/>
                <a:cs typeface="Times New Roman" panose="02020603050405020304" pitchFamily="18" charset="0"/>
              </a:rPr>
              <a:t>FC2</a:t>
            </a:r>
            <a:r>
              <a:rPr lang="zh-CN" altLang="en-US" sz="2400" b="1" dirty="0">
                <a:solidFill>
                  <a:srgbClr val="1F1F1F"/>
                </a:solidFill>
                <a:latin typeface="Times New Roman" panose="02020603050405020304" pitchFamily="18" charset="0"/>
                <a:cs typeface="Times New Roman" panose="02020603050405020304" pitchFamily="18" charset="0"/>
              </a:rPr>
              <a:t>的单核</a:t>
            </a:r>
            <a:r>
              <a:rPr lang="en-US" altLang="zh-CN" sz="2400" b="1" dirty="0">
                <a:solidFill>
                  <a:srgbClr val="1F1F1F"/>
                </a:solidFill>
                <a:latin typeface="Times New Roman" panose="02020603050405020304" pitchFamily="18" charset="0"/>
                <a:cs typeface="Times New Roman" panose="02020603050405020304" pitchFamily="18" charset="0"/>
              </a:rPr>
              <a:t>KRR</a:t>
            </a:r>
            <a:r>
              <a:rPr lang="zh-CN" altLang="en-US" sz="2400" b="1" dirty="0">
                <a:solidFill>
                  <a:srgbClr val="1F1F1F"/>
                </a:solidFill>
                <a:latin typeface="Times New Roman" panose="02020603050405020304" pitchFamily="18" charset="0"/>
                <a:cs typeface="Times New Roman" panose="02020603050405020304" pitchFamily="18" charset="0"/>
              </a:rPr>
              <a:t>模型可以显著预测认知变量</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FC2</a:t>
            </a:r>
            <a:r>
              <a:rPr lang="zh-CN" altLang="en-US" dirty="0">
                <a:latin typeface="Times New Roman" panose="02020603050405020304" pitchFamily="18" charset="0"/>
                <a:cs typeface="Times New Roman" panose="02020603050405020304" pitchFamily="18" charset="0"/>
              </a:rPr>
              <a:t>的单核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结果（相关性）</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9CFF129-D354-DD52-A68B-B5568AE43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253" y="2276872"/>
            <a:ext cx="6969493" cy="3767882"/>
          </a:xfrm>
          <a:prstGeom prst="rect">
            <a:avLst/>
          </a:prstGeom>
        </p:spPr>
      </p:pic>
      <p:sp>
        <p:nvSpPr>
          <p:cNvPr id="5" name="椭圆 4">
            <a:extLst>
              <a:ext uri="{FF2B5EF4-FFF2-40B4-BE49-F238E27FC236}">
                <a16:creationId xmlns:a16="http://schemas.microsoft.com/office/drawing/2014/main" id="{4778515C-5E6A-9E21-EDA3-AB23EA585F05}"/>
              </a:ext>
            </a:extLst>
          </p:cNvPr>
          <p:cNvSpPr/>
          <p:nvPr/>
        </p:nvSpPr>
        <p:spPr>
          <a:xfrm>
            <a:off x="1907704" y="6035874"/>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6049C85-2BBB-3E35-E866-D9C35D21C99E}"/>
              </a:ext>
            </a:extLst>
          </p:cNvPr>
          <p:cNvSpPr/>
          <p:nvPr/>
        </p:nvSpPr>
        <p:spPr>
          <a:xfrm>
            <a:off x="2451938" y="6035873"/>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781F8343-53E7-9355-4EF2-BA81C3476947}"/>
              </a:ext>
            </a:extLst>
          </p:cNvPr>
          <p:cNvSpPr/>
          <p:nvPr/>
        </p:nvSpPr>
        <p:spPr>
          <a:xfrm>
            <a:off x="2888160" y="6036142"/>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C2FE67F-1169-3311-2BFE-95B0E1C67A80}"/>
              </a:ext>
            </a:extLst>
          </p:cNvPr>
          <p:cNvSpPr/>
          <p:nvPr/>
        </p:nvSpPr>
        <p:spPr>
          <a:xfrm>
            <a:off x="3270518" y="6035873"/>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071334B-B6DC-A6C1-EDB0-5B23BC24A1CE}"/>
              </a:ext>
            </a:extLst>
          </p:cNvPr>
          <p:cNvSpPr/>
          <p:nvPr/>
        </p:nvSpPr>
        <p:spPr>
          <a:xfrm>
            <a:off x="3706740" y="6035872"/>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1C8AEE4-687D-FF78-AB6A-BCAD5BC3CA0E}"/>
              </a:ext>
            </a:extLst>
          </p:cNvPr>
          <p:cNvSpPr/>
          <p:nvPr/>
        </p:nvSpPr>
        <p:spPr>
          <a:xfrm>
            <a:off x="4124562" y="6018647"/>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F5D2CFF-2DC5-542C-86BF-3A766CA12C8B}"/>
              </a:ext>
            </a:extLst>
          </p:cNvPr>
          <p:cNvSpPr/>
          <p:nvPr/>
        </p:nvSpPr>
        <p:spPr>
          <a:xfrm>
            <a:off x="4548742" y="6018647"/>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ADD6005-1200-3F68-19F8-8CEC165E4526}"/>
              </a:ext>
            </a:extLst>
          </p:cNvPr>
          <p:cNvSpPr/>
          <p:nvPr/>
        </p:nvSpPr>
        <p:spPr>
          <a:xfrm>
            <a:off x="4945013" y="6022548"/>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05B5CB8-7BB0-0B9B-D687-D0A84644CE24}"/>
              </a:ext>
            </a:extLst>
          </p:cNvPr>
          <p:cNvSpPr/>
          <p:nvPr/>
        </p:nvSpPr>
        <p:spPr>
          <a:xfrm>
            <a:off x="5369193" y="6018646"/>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BD43133-246F-641C-430B-7EB4F5A24867}"/>
              </a:ext>
            </a:extLst>
          </p:cNvPr>
          <p:cNvSpPr/>
          <p:nvPr/>
        </p:nvSpPr>
        <p:spPr>
          <a:xfrm>
            <a:off x="6189644" y="6035872"/>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3CE16A8-35F4-B75C-438C-4D1D41505E91}"/>
              </a:ext>
            </a:extLst>
          </p:cNvPr>
          <p:cNvSpPr/>
          <p:nvPr/>
        </p:nvSpPr>
        <p:spPr>
          <a:xfrm>
            <a:off x="7123195" y="6035872"/>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02EF1F38-0D30-1906-BDB7-2F73E4D25474}"/>
              </a:ext>
            </a:extLst>
          </p:cNvPr>
          <p:cNvSpPr/>
          <p:nvPr/>
        </p:nvSpPr>
        <p:spPr>
          <a:xfrm>
            <a:off x="6656419" y="6040313"/>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2454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1. </a:t>
            </a:r>
            <a:r>
              <a:rPr lang="zh-CN" altLang="en-US" sz="2400" b="1" i="0" dirty="0">
                <a:solidFill>
                  <a:srgbClr val="1F1F1F"/>
                </a:solidFill>
                <a:effectLst/>
                <a:latin typeface="Times New Roman" panose="02020603050405020304" pitchFamily="18" charset="0"/>
                <a:cs typeface="Times New Roman" panose="02020603050405020304" pitchFamily="18" charset="0"/>
              </a:rPr>
              <a:t>基于</a:t>
            </a:r>
            <a:r>
              <a:rPr lang="en-US" altLang="zh-CN" sz="2400" b="1" dirty="0">
                <a:solidFill>
                  <a:srgbClr val="1F1F1F"/>
                </a:solidFill>
                <a:latin typeface="Times New Roman" panose="02020603050405020304" pitchFamily="18" charset="0"/>
                <a:cs typeface="Times New Roman" panose="02020603050405020304" pitchFamily="18" charset="0"/>
              </a:rPr>
              <a:t>FC2</a:t>
            </a:r>
            <a:r>
              <a:rPr lang="zh-CN" altLang="en-US" sz="2400" b="1" dirty="0">
                <a:solidFill>
                  <a:srgbClr val="1F1F1F"/>
                </a:solidFill>
                <a:latin typeface="Times New Roman" panose="02020603050405020304" pitchFamily="18" charset="0"/>
                <a:cs typeface="Times New Roman" panose="02020603050405020304" pitchFamily="18" charset="0"/>
              </a:rPr>
              <a:t>的单核</a:t>
            </a:r>
            <a:r>
              <a:rPr lang="en-US" altLang="zh-CN" sz="2400" b="1" dirty="0">
                <a:solidFill>
                  <a:srgbClr val="1F1F1F"/>
                </a:solidFill>
                <a:latin typeface="Times New Roman" panose="02020603050405020304" pitchFamily="18" charset="0"/>
                <a:cs typeface="Times New Roman" panose="02020603050405020304" pitchFamily="18" charset="0"/>
              </a:rPr>
              <a:t>KRR</a:t>
            </a:r>
            <a:r>
              <a:rPr lang="zh-CN" altLang="en-US" sz="2400" b="1" dirty="0">
                <a:solidFill>
                  <a:srgbClr val="1F1F1F"/>
                </a:solidFill>
                <a:latin typeface="Times New Roman" panose="02020603050405020304" pitchFamily="18" charset="0"/>
                <a:cs typeface="Times New Roman" panose="02020603050405020304" pitchFamily="18" charset="0"/>
              </a:rPr>
              <a:t>模型可以显著预测认知变量</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FC2</a:t>
            </a:r>
            <a:r>
              <a:rPr lang="zh-CN" altLang="en-US" dirty="0">
                <a:latin typeface="Times New Roman" panose="02020603050405020304" pitchFamily="18" charset="0"/>
                <a:cs typeface="Times New Roman" panose="02020603050405020304" pitchFamily="18" charset="0"/>
              </a:rPr>
              <a:t>的单核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结果的置换检验结果</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graphicFrame>
        <p:nvGraphicFramePr>
          <p:cNvPr id="3" name="内容占位符 4">
            <a:extLst>
              <a:ext uri="{FF2B5EF4-FFF2-40B4-BE49-F238E27FC236}">
                <a16:creationId xmlns:a16="http://schemas.microsoft.com/office/drawing/2014/main" id="{5CB9424C-0302-32FB-0745-7B14827C27E5}"/>
              </a:ext>
            </a:extLst>
          </p:cNvPr>
          <p:cNvGraphicFramePr>
            <a:graphicFrameLocks noGrp="1"/>
          </p:cNvGraphicFramePr>
          <p:nvPr>
            <p:ph idx="1"/>
            <p:extLst>
              <p:ext uri="{D42A27DB-BD31-4B8C-83A1-F6EECF244321}">
                <p14:modId xmlns:p14="http://schemas.microsoft.com/office/powerpoint/2010/main" val="3389151194"/>
              </p:ext>
            </p:extLst>
          </p:nvPr>
        </p:nvGraphicFramePr>
        <p:xfrm>
          <a:off x="642177" y="2416904"/>
          <a:ext cx="7859645" cy="3915691"/>
        </p:xfrm>
        <a:graphic>
          <a:graphicData uri="http://schemas.openxmlformats.org/drawingml/2006/table">
            <a:tbl>
              <a:tblPr firstRow="1" bandRow="1">
                <a:tableStyleId>{5C22544A-7EE6-4342-B048-85BDC9FD1C3A}</a:tableStyleId>
              </a:tblPr>
              <a:tblGrid>
                <a:gridCol w="968487">
                  <a:extLst>
                    <a:ext uri="{9D8B030D-6E8A-4147-A177-3AD203B41FA5}">
                      <a16:colId xmlns:a16="http://schemas.microsoft.com/office/drawing/2014/main" val="1769533302"/>
                    </a:ext>
                  </a:extLst>
                </a:gridCol>
                <a:gridCol w="1713477">
                  <a:extLst>
                    <a:ext uri="{9D8B030D-6E8A-4147-A177-3AD203B41FA5}">
                      <a16:colId xmlns:a16="http://schemas.microsoft.com/office/drawing/2014/main" val="2867984787"/>
                    </a:ext>
                  </a:extLst>
                </a:gridCol>
                <a:gridCol w="1713477">
                  <a:extLst>
                    <a:ext uri="{9D8B030D-6E8A-4147-A177-3AD203B41FA5}">
                      <a16:colId xmlns:a16="http://schemas.microsoft.com/office/drawing/2014/main" val="2113249517"/>
                    </a:ext>
                  </a:extLst>
                </a:gridCol>
                <a:gridCol w="1750727">
                  <a:extLst>
                    <a:ext uri="{9D8B030D-6E8A-4147-A177-3AD203B41FA5}">
                      <a16:colId xmlns:a16="http://schemas.microsoft.com/office/drawing/2014/main" val="3503497877"/>
                    </a:ext>
                  </a:extLst>
                </a:gridCol>
                <a:gridCol w="1713477">
                  <a:extLst>
                    <a:ext uri="{9D8B030D-6E8A-4147-A177-3AD203B41FA5}">
                      <a16:colId xmlns:a16="http://schemas.microsoft.com/office/drawing/2014/main" val="2001672341"/>
                    </a:ext>
                  </a:extLst>
                </a:gridCol>
              </a:tblGrid>
              <a:tr h="269401">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42032073"/>
                  </a:ext>
                </a:extLst>
              </a:tr>
              <a:tr h="471451">
                <a:tc>
                  <a:txBody>
                    <a:bodyPr/>
                    <a:lstStyle/>
                    <a:p>
                      <a:pPr algn="ctr"/>
                      <a:r>
                        <a:rPr lang="en-US" altLang="zh-CN" sz="1600" dirty="0">
                          <a:latin typeface="Times New Roman" panose="02020603050405020304" pitchFamily="18" charset="0"/>
                          <a:cs typeface="Times New Roman" panose="02020603050405020304" pitchFamily="18" charset="0"/>
                        </a:rPr>
                        <a:t>TASK</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Episodic Memory</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Cognitive Flexibility</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Inhibition</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Fluid Intelligence</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34944146"/>
                  </a:ext>
                </a:extLst>
              </a:tr>
              <a:tr h="269401">
                <a:tc>
                  <a:txBody>
                    <a:bodyPr/>
                    <a:lstStyle/>
                    <a:p>
                      <a:pPr algn="ctr"/>
                      <a:r>
                        <a:rPr lang="en-US" altLang="zh-CN" sz="1600" dirty="0">
                          <a:latin typeface="Times New Roman" panose="02020603050405020304" pitchFamily="18" charset="0"/>
                          <a:cs typeface="Times New Roman" panose="02020603050405020304" pitchFamily="18" charset="0"/>
                        </a:rPr>
                        <a:t>P-Value</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0.009989</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latin typeface="Times New Roman" panose="02020603050405020304" pitchFamily="18" charset="0"/>
                          <a:cs typeface="Times New Roman" panose="02020603050405020304" pitchFamily="18" charset="0"/>
                        </a:rPr>
                        <a:t>0.002220</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i="0" kern="1200" dirty="0">
                          <a:solidFill>
                            <a:schemeClr val="dk1"/>
                          </a:solidFill>
                          <a:effectLst/>
                          <a:latin typeface="Times New Roman" panose="02020603050405020304" pitchFamily="18" charset="0"/>
                          <a:ea typeface="+mn-ea"/>
                          <a:cs typeface="Times New Roman" panose="02020603050405020304" pitchFamily="18" charset="0"/>
                        </a:rPr>
                        <a:t>0.006659</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0.001110</a:t>
                      </a:r>
                      <a:endParaRPr lang="zh-CN" alt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5201737"/>
                  </a:ext>
                </a:extLst>
              </a:tr>
              <a:tr h="471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TASK</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Reading Decoding</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Vocabulary Comprehension</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Processing Speed</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Delay Discounting</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99503479"/>
                  </a:ext>
                </a:extLst>
              </a:tr>
              <a:tr h="2694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P-Value</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fontAlgn="base"/>
                      <a:r>
                        <a:rPr lang="en-US" altLang="zh-CN" sz="1600" b="1" dirty="0">
                          <a:latin typeface="Times New Roman" panose="02020603050405020304" pitchFamily="18" charset="0"/>
                          <a:cs typeface="Times New Roman" panose="02020603050405020304" pitchFamily="18" charset="0"/>
                        </a:rPr>
                        <a:t>0.001110</a:t>
                      </a:r>
                      <a:endParaRPr lang="en-US" altLang="zh-CN" sz="1600" b="1"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0.001110</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fontAlgn="base"/>
                      <a:r>
                        <a:rPr lang="en-US" altLang="zh-CN" sz="1600" b="1" dirty="0">
                          <a:latin typeface="Times New Roman" panose="02020603050405020304" pitchFamily="18" charset="0"/>
                          <a:cs typeface="Times New Roman" panose="02020603050405020304" pitchFamily="18" charset="0"/>
                        </a:rPr>
                        <a:t>0.009989</a:t>
                      </a:r>
                      <a:endParaRPr lang="en-US" altLang="zh-CN" sz="1600" b="1" dirty="0">
                        <a:effectLst/>
                        <a:latin typeface="Times New Roman" panose="02020603050405020304" pitchFamily="18" charset="0"/>
                        <a:cs typeface="Times New Roman" panose="02020603050405020304" pitchFamily="18" charset="0"/>
                      </a:endParaRPr>
                    </a:p>
                  </a:txBody>
                  <a:tcPr anchor="ctr"/>
                </a:tc>
                <a:tc>
                  <a:txBody>
                    <a:bodyPr/>
                    <a:lstStyle/>
                    <a:p>
                      <a:pPr algn="ctr" fontAlgn="base"/>
                      <a:r>
                        <a:rPr lang="en-US" altLang="zh-CN" sz="1600" b="1" dirty="0">
                          <a:effectLst/>
                          <a:latin typeface="Times New Roman" panose="02020603050405020304" pitchFamily="18" charset="0"/>
                          <a:cs typeface="Times New Roman" panose="02020603050405020304" pitchFamily="18" charset="0"/>
                        </a:rPr>
                        <a:t>0.001110</a:t>
                      </a:r>
                    </a:p>
                  </a:txBody>
                  <a:tcPr anchor="ctr"/>
                </a:tc>
                <a:extLst>
                  <a:ext uri="{0D108BD9-81ED-4DB2-BD59-A6C34878D82A}">
                    <a16:rowId xmlns:a16="http://schemas.microsoft.com/office/drawing/2014/main" val="1305981219"/>
                  </a:ext>
                </a:extLst>
              </a:tr>
              <a:tr h="471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TASK</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Spatial Orientation</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Sustained Attention (Sen.)</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Sustained Attention (Spec.)</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Verbal Episodic Memory</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25522347"/>
                  </a:ext>
                </a:extLst>
              </a:tr>
              <a:tr h="2694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P-Value</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i="0" kern="1200" dirty="0">
                          <a:solidFill>
                            <a:schemeClr val="dk1"/>
                          </a:solidFill>
                          <a:effectLst/>
                          <a:latin typeface="Times New Roman" panose="02020603050405020304" pitchFamily="18" charset="0"/>
                          <a:ea typeface="+mn-ea"/>
                          <a:cs typeface="Times New Roman" panose="02020603050405020304" pitchFamily="18" charset="0"/>
                        </a:rPr>
                        <a:t>0.001110</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2.075472</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i="0" kern="1200" dirty="0">
                          <a:solidFill>
                            <a:schemeClr val="dk1"/>
                          </a:solidFill>
                          <a:effectLst/>
                          <a:latin typeface="Times New Roman" panose="02020603050405020304" pitchFamily="18" charset="0"/>
                          <a:ea typeface="+mn-ea"/>
                          <a:cs typeface="Times New Roman" panose="02020603050405020304" pitchFamily="18" charset="0"/>
                        </a:rPr>
                        <a:t>0.038846</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0.089900</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34450372"/>
                  </a:ext>
                </a:extLst>
              </a:tr>
              <a:tr h="471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TASK</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Working Memory</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44967678"/>
                  </a:ext>
                </a:extLst>
              </a:tr>
              <a:tr h="2694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P-Value</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i="0" kern="1200" dirty="0">
                          <a:solidFill>
                            <a:schemeClr val="dk1"/>
                          </a:solidFill>
                          <a:effectLst/>
                          <a:latin typeface="Times New Roman" panose="02020603050405020304" pitchFamily="18" charset="0"/>
                          <a:ea typeface="+mn-ea"/>
                          <a:cs typeface="Times New Roman" panose="02020603050405020304" pitchFamily="18" charset="0"/>
                        </a:rPr>
                        <a:t>0.002220</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04458099"/>
                  </a:ext>
                </a:extLst>
              </a:tr>
            </a:tbl>
          </a:graphicData>
        </a:graphic>
      </p:graphicFrame>
    </p:spTree>
    <p:extLst>
      <p:ext uri="{BB962C8B-B14F-4D97-AF65-F5344CB8AC3E}">
        <p14:creationId xmlns:p14="http://schemas.microsoft.com/office/powerpoint/2010/main" val="2925647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Introduction</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内容占位符 2">
                <a:extLst>
                  <a:ext uri="{FF2B5EF4-FFF2-40B4-BE49-F238E27FC236}">
                    <a16:creationId xmlns:a16="http://schemas.microsoft.com/office/drawing/2014/main" id="{325557C7-AE35-B1C3-16E7-78C364976F89}"/>
                  </a:ext>
                </a:extLst>
              </p:cNvPr>
              <p:cNvSpPr>
                <a:spLocks noGrp="1"/>
              </p:cNvSpPr>
              <p:nvPr>
                <p:ph idx="1"/>
              </p:nvPr>
            </p:nvSpPr>
            <p:spPr>
              <a:xfrm>
                <a:off x="1259632" y="1628800"/>
                <a:ext cx="7128792" cy="4176464"/>
              </a:xfrm>
            </p:spPr>
            <p:txBody>
              <a:bodyPr>
                <a:normAutofit/>
              </a:bodyPr>
              <a:lstStyle/>
              <a:p>
                <a:pPr marL="0" indent="0">
                  <a:buNone/>
                </a:pPr>
                <a:r>
                  <a:rPr lang="en-US" altLang="zh-CN" sz="2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、根据</a:t>
                </a:r>
                <a:r>
                  <a:rPr lang="en-US" altLang="zh-CN" sz="2000" dirty="0">
                    <a:latin typeface="仿宋" panose="02010609060101010101" pitchFamily="49" charset="-122"/>
                    <a:ea typeface="仿宋" panose="02010609060101010101" pitchFamily="49" charset="-122"/>
                  </a:rPr>
                  <a:t>HCP</a:t>
                </a:r>
                <a:r>
                  <a:rPr lang="zh-CN" altLang="en-US" sz="2000" dirty="0">
                    <a:latin typeface="仿宋" panose="02010609060101010101" pitchFamily="49" charset="-122"/>
                    <a:ea typeface="仿宋" panose="02010609060101010101" pitchFamily="49" charset="-122"/>
                  </a:rPr>
                  <a:t>数据集的静息态</a:t>
                </a:r>
                <a:r>
                  <a:rPr lang="en-US" altLang="zh-CN" sz="2000" dirty="0">
                    <a:latin typeface="仿宋" panose="02010609060101010101" pitchFamily="49" charset="-122"/>
                    <a:ea typeface="仿宋" panose="02010609060101010101" pitchFamily="49" charset="-122"/>
                  </a:rPr>
                  <a:t>FC</a:t>
                </a:r>
                <a:r>
                  <a:rPr lang="zh-CN" altLang="en-US" sz="2000" dirty="0">
                    <a:latin typeface="仿宋" panose="02010609060101010101" pitchFamily="49" charset="-122"/>
                    <a:ea typeface="仿宋" panose="02010609060101010101" pitchFamily="49" charset="-122"/>
                  </a:rPr>
                  <a:t>和结构连接，尝试不同的数据组合与模型，预测</a:t>
                </a:r>
                <a:r>
                  <a:rPr lang="en-US" altLang="zh-CN" sz="2000" dirty="0">
                    <a:latin typeface="仿宋" panose="02010609060101010101" pitchFamily="49" charset="-122"/>
                    <a:ea typeface="仿宋" panose="02010609060101010101" pitchFamily="49" charset="-122"/>
                  </a:rPr>
                  <a:t>13</a:t>
                </a:r>
                <a:r>
                  <a:rPr lang="zh-CN" altLang="en-US" sz="2000" dirty="0">
                    <a:latin typeface="仿宋" panose="02010609060101010101" pitchFamily="49" charset="-122"/>
                    <a:ea typeface="仿宋" panose="02010609060101010101" pitchFamily="49" charset="-122"/>
                  </a:rPr>
                  <a:t>个认知类变量，比较不同数据组合和模型的效果。</a:t>
                </a:r>
                <a:endParaRPr lang="en-US" altLang="zh-CN" sz="2000" dirty="0">
                  <a:latin typeface="仿宋" panose="02010609060101010101" pitchFamily="49" charset="-122"/>
                  <a:ea typeface="仿宋" panose="02010609060101010101" pitchFamily="49" charset="-122"/>
                </a:endParaRPr>
              </a:p>
              <a:p>
                <a:pPr marL="0" indent="0">
                  <a:buNone/>
                </a:pPr>
                <a:endParaRPr lang="en-US" altLang="zh-CN" sz="2000" dirty="0">
                  <a:latin typeface="仿宋" panose="02010609060101010101" pitchFamily="49" charset="-122"/>
                  <a:ea typeface="仿宋" panose="02010609060101010101" pitchFamily="49" charset="-122"/>
                </a:endParaRPr>
              </a:p>
              <a:p>
                <a:pPr marL="0" indent="0">
                  <a:buNone/>
                </a:pPr>
                <a:r>
                  <a:rPr lang="en-US" altLang="zh-CN" sz="2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、使用经过</a:t>
                </a:r>
                <a:r>
                  <a:rPr lang="en-US" altLang="zh-CN" sz="2000" dirty="0">
                    <a:latin typeface="仿宋" panose="02010609060101010101" pitchFamily="49" charset="-122"/>
                    <a:ea typeface="仿宋" panose="02010609060101010101" pitchFamily="49" charset="-122"/>
                  </a:rPr>
                  <a:t>GSR</a:t>
                </a:r>
                <a:r>
                  <a:rPr lang="zh-CN" altLang="en-US" sz="2000" dirty="0">
                    <a:latin typeface="仿宋" panose="02010609060101010101" pitchFamily="49" charset="-122"/>
                    <a:ea typeface="仿宋" panose="02010609060101010101" pitchFamily="49" charset="-122"/>
                  </a:rPr>
                  <a:t>处理的静息态</a:t>
                </a:r>
                <a:r>
                  <a:rPr lang="en-US" altLang="zh-CN" sz="2000" dirty="0">
                    <a:latin typeface="仿宋" panose="02010609060101010101" pitchFamily="49" charset="-122"/>
                    <a:ea typeface="仿宋" panose="02010609060101010101" pitchFamily="49" charset="-122"/>
                  </a:rPr>
                  <a:t>FC</a:t>
                </a:r>
                <a:r>
                  <a:rPr lang="zh-CN" altLang="en-US" sz="2000" dirty="0">
                    <a:latin typeface="仿宋" panose="02010609060101010101" pitchFamily="49" charset="-122"/>
                    <a:ea typeface="仿宋" panose="02010609060101010101" pitchFamily="49" charset="-122"/>
                  </a:rPr>
                  <a:t>的</a:t>
                </a:r>
                <a:r>
                  <a:rPr lang="en-US" altLang="zh-CN" sz="2000" dirty="0">
                    <a:latin typeface="仿宋" panose="02010609060101010101" pitchFamily="49" charset="-122"/>
                    <a:ea typeface="仿宋" panose="02010609060101010101" pitchFamily="49" charset="-122"/>
                  </a:rPr>
                  <a:t>KRR</a:t>
                </a:r>
                <a:r>
                  <a:rPr lang="zh-CN" altLang="en-US" sz="2000" dirty="0">
                    <a:latin typeface="仿宋" panose="02010609060101010101" pitchFamily="49" charset="-122"/>
                    <a:ea typeface="仿宋" panose="02010609060101010101" pitchFamily="49" charset="-122"/>
                  </a:rPr>
                  <a:t>模型得到显著预测结果，经过置换检验和</a:t>
                </a:r>
                <a:r>
                  <a:rPr lang="en-US" altLang="zh-CN" sz="2000" dirty="0">
                    <a:latin typeface="仿宋" panose="02010609060101010101" pitchFamily="49" charset="-122"/>
                    <a:ea typeface="仿宋" panose="02010609060101010101" pitchFamily="49" charset="-122"/>
                  </a:rPr>
                  <a:t>FDR</a:t>
                </a:r>
                <a:r>
                  <a:rPr lang="zh-CN" altLang="en-US" sz="2000" dirty="0">
                    <a:latin typeface="仿宋" panose="02010609060101010101" pitchFamily="49" charset="-122"/>
                    <a:ea typeface="仿宋" panose="02010609060101010101" pitchFamily="49" charset="-122"/>
                  </a:rPr>
                  <a:t>校正，验证了对于</a:t>
                </a:r>
                <a:r>
                  <a:rPr lang="en-US" altLang="zh-CN" sz="2000" dirty="0">
                    <a:latin typeface="仿宋" panose="02010609060101010101" pitchFamily="49" charset="-122"/>
                    <a:ea typeface="仿宋" panose="02010609060101010101" pitchFamily="49" charset="-122"/>
                  </a:rPr>
                  <a:t>11</a:t>
                </a:r>
                <a:r>
                  <a:rPr lang="zh-CN" altLang="en-US" sz="2000" dirty="0">
                    <a:latin typeface="仿宋" panose="02010609060101010101" pitchFamily="49" charset="-122"/>
                    <a:ea typeface="仿宋" panose="02010609060101010101" pitchFamily="49" charset="-122"/>
                  </a:rPr>
                  <a:t>个认知类变量预测的显著性</a:t>
                </a:r>
                <a:r>
                  <a:rPr lang="en-US" altLang="zh-CN" sz="2000" dirty="0">
                    <a:latin typeface="仿宋" panose="02010609060101010101" pitchFamily="49" charset="-122"/>
                    <a:ea typeface="仿宋" panose="02010609060101010101" pitchFamily="49" charset="-122"/>
                  </a:rPr>
                  <a:t>(</a:t>
                </a:r>
                <a:r>
                  <a:rPr lang="en-US" altLang="zh-CN" sz="2000" dirty="0">
                    <a:latin typeface="Times New Roman" panose="02020603050405020304" pitchFamily="18" charset="0"/>
                    <a:ea typeface="仿宋" panose="02010609060101010101" pitchFamily="49" charset="-122"/>
                    <a:cs typeface="Times New Roman" panose="02020603050405020304" pitchFamily="18" charset="0"/>
                  </a:rPr>
                  <a:t>significance</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a:p>
                <a:pPr marL="0" indent="0">
                  <a:buNone/>
                </a:pPr>
                <a:endParaRPr lang="en-US" altLang="zh-CN" sz="2000" dirty="0">
                  <a:latin typeface="仿宋" panose="02010609060101010101" pitchFamily="49" charset="-122"/>
                  <a:ea typeface="仿宋" panose="02010609060101010101" pitchFamily="49" charset="-122"/>
                </a:endParaRPr>
              </a:p>
              <a:p>
                <a:pPr marL="0" indent="0">
                  <a:buNone/>
                </a:pPr>
                <a:r>
                  <a:rPr lang="en-US" altLang="zh-CN" sz="2000" dirty="0">
                    <a:latin typeface="仿宋" panose="02010609060101010101" pitchFamily="49" charset="-122"/>
                    <a:ea typeface="仿宋" panose="02010609060101010101" pitchFamily="49" charset="-122"/>
                  </a:rPr>
                  <a:t>3</a:t>
                </a:r>
                <a:r>
                  <a:rPr lang="zh-CN" altLang="en-US" sz="2000" dirty="0">
                    <a:latin typeface="仿宋" panose="02010609060101010101" pitchFamily="49" charset="-122"/>
                    <a:ea typeface="仿宋" panose="02010609060101010101" pitchFamily="49" charset="-122"/>
                  </a:rPr>
                  <a:t>、使用</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m:rPr>
                            <m:nor/>
                          </m:rPr>
                          <a:rPr lang="en-US" altLang="zh-CN" sz="2000" dirty="0">
                            <a:latin typeface="Times New Roman" panose="02020603050405020304" pitchFamily="18" charset="0"/>
                            <a:ea typeface="仿宋" panose="02010609060101010101" pitchFamily="49" charset="-122"/>
                            <a:cs typeface="Times New Roman" panose="02020603050405020304" pitchFamily="18" charset="0"/>
                          </a:rPr>
                          <m:t>Haufe</m:t>
                        </m:r>
                      </m:e>
                      <m:sup>
                        <m:r>
                          <a:rPr lang="en-US" altLang="zh-CN" sz="2000" i="1">
                            <a:latin typeface="Cambria Math" panose="02040503050406030204" pitchFamily="18" charset="0"/>
                            <a:ea typeface="仿宋" panose="02010609060101010101" pitchFamily="49" charset="-122"/>
                          </a:rPr>
                          <m:t>[1]</m:t>
                        </m:r>
                      </m:sup>
                    </m:sSup>
                  </m:oMath>
                </a14:m>
                <a:r>
                  <a:rPr lang="zh-CN" altLang="en-US" sz="2000" dirty="0">
                    <a:latin typeface="仿宋" panose="02010609060101010101" pitchFamily="49" charset="-122"/>
                    <a:ea typeface="仿宋" panose="02010609060101010101" pitchFamily="49" charset="-122"/>
                  </a:rPr>
                  <a:t>变换计算</a:t>
                </a:r>
                <a:r>
                  <a:rPr lang="en-US" altLang="zh-CN" sz="2000" dirty="0">
                    <a:latin typeface="仿宋" panose="02010609060101010101" pitchFamily="49" charset="-122"/>
                    <a:ea typeface="仿宋" panose="02010609060101010101" pitchFamily="49" charset="-122"/>
                  </a:rPr>
                  <a:t>KRR</a:t>
                </a:r>
                <a:r>
                  <a:rPr lang="zh-CN" altLang="en-US" sz="2000" dirty="0">
                    <a:latin typeface="仿宋" panose="02010609060101010101" pitchFamily="49" charset="-122"/>
                    <a:ea typeface="仿宋" panose="02010609060101010101" pitchFamily="49" charset="-122"/>
                  </a:rPr>
                  <a:t>预测模型的特征重要性，以进行模型解释，并比较认知任务之间的特征相似度，分析脑连接层面的潜在联系。</a:t>
                </a:r>
              </a:p>
            </p:txBody>
          </p:sp>
        </mc:Choice>
        <mc:Fallback xmlns="">
          <p:sp>
            <p:nvSpPr>
              <p:cNvPr id="2" name="内容占位符 2">
                <a:extLst>
                  <a:ext uri="{FF2B5EF4-FFF2-40B4-BE49-F238E27FC236}">
                    <a16:creationId xmlns:a16="http://schemas.microsoft.com/office/drawing/2014/main" id="{325557C7-AE35-B1C3-16E7-78C364976F89}"/>
                  </a:ext>
                </a:extLst>
              </p:cNvPr>
              <p:cNvSpPr>
                <a:spLocks noGrp="1" noRot="1" noChangeAspect="1" noMove="1" noResize="1" noEditPoints="1" noAdjustHandles="1" noChangeArrowheads="1" noChangeShapeType="1" noTextEdit="1"/>
              </p:cNvSpPr>
              <p:nvPr>
                <p:ph idx="1"/>
              </p:nvPr>
            </p:nvSpPr>
            <p:spPr>
              <a:xfrm>
                <a:off x="1259632" y="1628800"/>
                <a:ext cx="7128792" cy="4176464"/>
              </a:xfrm>
              <a:blipFill>
                <a:blip r:embed="rId2"/>
                <a:stretch>
                  <a:fillRect l="-941" t="-730" r="-1454"/>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741D5A4A-FF5C-0A65-4BED-EA2F75415FC2}"/>
              </a:ext>
            </a:extLst>
          </p:cNvPr>
          <p:cNvSpPr txBox="1"/>
          <p:nvPr/>
        </p:nvSpPr>
        <p:spPr>
          <a:xfrm>
            <a:off x="755576" y="5794190"/>
            <a:ext cx="604867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[1]</a:t>
            </a:r>
            <a:r>
              <a:rPr lang="en-US" altLang="zh-CN" sz="1200" dirty="0" err="1">
                <a:latin typeface="Times New Roman" panose="02020603050405020304" pitchFamily="18" charset="0"/>
                <a:cs typeface="Times New Roman" panose="02020603050405020304" pitchFamily="18" charset="0"/>
              </a:rPr>
              <a:t>Haufe</a:t>
            </a:r>
            <a:r>
              <a:rPr lang="en-US" altLang="zh-CN" sz="1200" dirty="0">
                <a:latin typeface="Times New Roman" panose="02020603050405020304" pitchFamily="18" charset="0"/>
                <a:cs typeface="Times New Roman" panose="02020603050405020304" pitchFamily="18" charset="0"/>
              </a:rPr>
              <a:t> S, Meinecke F, </a:t>
            </a:r>
            <a:r>
              <a:rPr lang="en-US" altLang="zh-CN" sz="1200" dirty="0" err="1">
                <a:latin typeface="Times New Roman" panose="02020603050405020304" pitchFamily="18" charset="0"/>
                <a:cs typeface="Times New Roman" panose="02020603050405020304" pitchFamily="18" charset="0"/>
              </a:rPr>
              <a:t>Görgen</a:t>
            </a:r>
            <a:r>
              <a:rPr lang="en-US" altLang="zh-CN" sz="1200" dirty="0">
                <a:latin typeface="Times New Roman" panose="02020603050405020304" pitchFamily="18" charset="0"/>
                <a:cs typeface="Times New Roman" panose="02020603050405020304" pitchFamily="18" charset="0"/>
              </a:rPr>
              <a:t> K, et al. On the interpretation of weight vectors of linear models in multivariate neuroimaging[J]. Neuroimage, 2014, 87: 96-110.</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46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1. </a:t>
            </a:r>
            <a:r>
              <a:rPr lang="zh-CN" altLang="en-US" sz="2400" b="1" i="0" dirty="0">
                <a:solidFill>
                  <a:srgbClr val="1F1F1F"/>
                </a:solidFill>
                <a:effectLst/>
                <a:latin typeface="Times New Roman" panose="02020603050405020304" pitchFamily="18" charset="0"/>
                <a:cs typeface="Times New Roman" panose="02020603050405020304" pitchFamily="18" charset="0"/>
              </a:rPr>
              <a:t>基于</a:t>
            </a:r>
            <a:r>
              <a:rPr lang="en-US" altLang="zh-CN" sz="2400" b="1" dirty="0">
                <a:solidFill>
                  <a:srgbClr val="1F1F1F"/>
                </a:solidFill>
                <a:latin typeface="Times New Roman" panose="02020603050405020304" pitchFamily="18" charset="0"/>
                <a:cs typeface="Times New Roman" panose="02020603050405020304" pitchFamily="18" charset="0"/>
              </a:rPr>
              <a:t>FC2</a:t>
            </a:r>
            <a:r>
              <a:rPr lang="zh-CN" altLang="en-US" sz="2400" b="1" dirty="0">
                <a:solidFill>
                  <a:srgbClr val="1F1F1F"/>
                </a:solidFill>
                <a:latin typeface="Times New Roman" panose="02020603050405020304" pitchFamily="18" charset="0"/>
                <a:cs typeface="Times New Roman" panose="02020603050405020304" pitchFamily="18" charset="0"/>
              </a:rPr>
              <a:t>的单核</a:t>
            </a:r>
            <a:r>
              <a:rPr lang="en-US" altLang="zh-CN" sz="2400" b="1" dirty="0">
                <a:solidFill>
                  <a:srgbClr val="1F1F1F"/>
                </a:solidFill>
                <a:latin typeface="Times New Roman" panose="02020603050405020304" pitchFamily="18" charset="0"/>
                <a:cs typeface="Times New Roman" panose="02020603050405020304" pitchFamily="18" charset="0"/>
              </a:rPr>
              <a:t>KRR</a:t>
            </a:r>
            <a:r>
              <a:rPr lang="zh-CN" altLang="en-US" sz="2400" b="1" dirty="0">
                <a:solidFill>
                  <a:srgbClr val="1F1F1F"/>
                </a:solidFill>
                <a:latin typeface="Times New Roman" panose="02020603050405020304" pitchFamily="18" charset="0"/>
                <a:cs typeface="Times New Roman" panose="02020603050405020304" pitchFamily="18" charset="0"/>
              </a:rPr>
              <a:t>模型可以显著预测认知变量</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HC2</a:t>
            </a:r>
            <a:r>
              <a:rPr lang="zh-CN" altLang="en-US" dirty="0">
                <a:latin typeface="Times New Roman" panose="02020603050405020304" pitchFamily="18" charset="0"/>
                <a:cs typeface="Times New Roman" panose="02020603050405020304" pitchFamily="18" charset="0"/>
              </a:rPr>
              <a:t>的单核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结果（相关性），相比单纯的</a:t>
            </a:r>
            <a:r>
              <a:rPr lang="en-US" altLang="zh-CN" dirty="0">
                <a:latin typeface="Times New Roman" panose="02020603050405020304" pitchFamily="18" charset="0"/>
                <a:cs typeface="Times New Roman" panose="02020603050405020304" pitchFamily="18" charset="0"/>
              </a:rPr>
              <a:t>FC2</a:t>
            </a:r>
            <a:r>
              <a:rPr lang="zh-CN" altLang="en-US" dirty="0">
                <a:latin typeface="Times New Roman" panose="02020603050405020304" pitchFamily="18" charset="0"/>
                <a:cs typeface="Times New Roman" panose="02020603050405020304" pitchFamily="18" charset="0"/>
              </a:rPr>
              <a:t>是负提升</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76C2ADE-A765-AB16-19BF-A462F4433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253" y="2362945"/>
            <a:ext cx="6969493" cy="3767882"/>
          </a:xfrm>
          <a:prstGeom prst="rect">
            <a:avLst/>
          </a:prstGeom>
        </p:spPr>
      </p:pic>
      <p:sp>
        <p:nvSpPr>
          <p:cNvPr id="7" name="椭圆 6">
            <a:extLst>
              <a:ext uri="{FF2B5EF4-FFF2-40B4-BE49-F238E27FC236}">
                <a16:creationId xmlns:a16="http://schemas.microsoft.com/office/drawing/2014/main" id="{719017D1-0AA8-C3D0-469A-E95A3D51D2BC}"/>
              </a:ext>
            </a:extLst>
          </p:cNvPr>
          <p:cNvSpPr/>
          <p:nvPr/>
        </p:nvSpPr>
        <p:spPr>
          <a:xfrm>
            <a:off x="1907704" y="6035874"/>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C485DEE-AB9D-EEEF-BF76-9313A553B664}"/>
              </a:ext>
            </a:extLst>
          </p:cNvPr>
          <p:cNvSpPr/>
          <p:nvPr/>
        </p:nvSpPr>
        <p:spPr>
          <a:xfrm>
            <a:off x="2451938" y="6035873"/>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6BA999A-FEBC-E4A1-C649-228149BD2DDB}"/>
              </a:ext>
            </a:extLst>
          </p:cNvPr>
          <p:cNvSpPr/>
          <p:nvPr/>
        </p:nvSpPr>
        <p:spPr>
          <a:xfrm>
            <a:off x="2888160" y="6036142"/>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AEC8326-4976-D8BA-C050-A93BDDCFD6A6}"/>
              </a:ext>
            </a:extLst>
          </p:cNvPr>
          <p:cNvSpPr/>
          <p:nvPr/>
        </p:nvSpPr>
        <p:spPr>
          <a:xfrm>
            <a:off x="3270518" y="6035873"/>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9A74F36-75D4-05C4-1F20-6FAEA8240DE2}"/>
              </a:ext>
            </a:extLst>
          </p:cNvPr>
          <p:cNvSpPr/>
          <p:nvPr/>
        </p:nvSpPr>
        <p:spPr>
          <a:xfrm>
            <a:off x="3706740" y="6035872"/>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0602F46-EA9A-7FBC-E1E7-30A029698117}"/>
              </a:ext>
            </a:extLst>
          </p:cNvPr>
          <p:cNvSpPr/>
          <p:nvPr/>
        </p:nvSpPr>
        <p:spPr>
          <a:xfrm>
            <a:off x="4124562" y="6018647"/>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E844BE4-B254-E4EE-D37A-DB6F63E1BB4C}"/>
              </a:ext>
            </a:extLst>
          </p:cNvPr>
          <p:cNvSpPr/>
          <p:nvPr/>
        </p:nvSpPr>
        <p:spPr>
          <a:xfrm>
            <a:off x="4548742" y="6018647"/>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0E495901-38D7-015D-C12D-5BD6D55683D8}"/>
              </a:ext>
            </a:extLst>
          </p:cNvPr>
          <p:cNvSpPr/>
          <p:nvPr/>
        </p:nvSpPr>
        <p:spPr>
          <a:xfrm>
            <a:off x="4945013" y="6022548"/>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9C07A6F-E31E-611B-3CA9-169679C231A3}"/>
              </a:ext>
            </a:extLst>
          </p:cNvPr>
          <p:cNvSpPr/>
          <p:nvPr/>
        </p:nvSpPr>
        <p:spPr>
          <a:xfrm>
            <a:off x="5369193" y="6018646"/>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B17A302-E8BB-AA08-1A3E-42C4ABFD0B84}"/>
              </a:ext>
            </a:extLst>
          </p:cNvPr>
          <p:cNvSpPr/>
          <p:nvPr/>
        </p:nvSpPr>
        <p:spPr>
          <a:xfrm>
            <a:off x="7123195" y="6035872"/>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0432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1. </a:t>
            </a:r>
            <a:r>
              <a:rPr lang="zh-CN" altLang="en-US" sz="2400" b="1" i="0" dirty="0">
                <a:solidFill>
                  <a:srgbClr val="1F1F1F"/>
                </a:solidFill>
                <a:effectLst/>
                <a:latin typeface="Times New Roman" panose="02020603050405020304" pitchFamily="18" charset="0"/>
                <a:cs typeface="Times New Roman" panose="02020603050405020304" pitchFamily="18" charset="0"/>
              </a:rPr>
              <a:t>基于</a:t>
            </a:r>
            <a:r>
              <a:rPr lang="en-US" altLang="zh-CN" sz="2400" b="1" dirty="0">
                <a:solidFill>
                  <a:srgbClr val="1F1F1F"/>
                </a:solidFill>
                <a:latin typeface="Times New Roman" panose="02020603050405020304" pitchFamily="18" charset="0"/>
                <a:cs typeface="Times New Roman" panose="02020603050405020304" pitchFamily="18" charset="0"/>
              </a:rPr>
              <a:t>FC2</a:t>
            </a:r>
            <a:r>
              <a:rPr lang="zh-CN" altLang="en-US" sz="2400" b="1" dirty="0">
                <a:solidFill>
                  <a:srgbClr val="1F1F1F"/>
                </a:solidFill>
                <a:latin typeface="Times New Roman" panose="02020603050405020304" pitchFamily="18" charset="0"/>
                <a:cs typeface="Times New Roman" panose="02020603050405020304" pitchFamily="18" charset="0"/>
              </a:rPr>
              <a:t>的单核</a:t>
            </a:r>
            <a:r>
              <a:rPr lang="en-US" altLang="zh-CN" sz="2400" b="1" dirty="0">
                <a:solidFill>
                  <a:srgbClr val="1F1F1F"/>
                </a:solidFill>
                <a:latin typeface="Times New Roman" panose="02020603050405020304" pitchFamily="18" charset="0"/>
                <a:cs typeface="Times New Roman" panose="02020603050405020304" pitchFamily="18" charset="0"/>
              </a:rPr>
              <a:t>KRR</a:t>
            </a:r>
            <a:r>
              <a:rPr lang="zh-CN" altLang="en-US" sz="2400" b="1" dirty="0">
                <a:solidFill>
                  <a:srgbClr val="1F1F1F"/>
                </a:solidFill>
                <a:latin typeface="Times New Roman" panose="02020603050405020304" pitchFamily="18" charset="0"/>
                <a:cs typeface="Times New Roman" panose="02020603050405020304" pitchFamily="18" charset="0"/>
              </a:rPr>
              <a:t>模型可以显著预测认知变量</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补充材料（</a:t>
            </a:r>
            <a:r>
              <a:rPr lang="en-US" altLang="zh-CN" dirty="0">
                <a:latin typeface="Times New Roman" panose="02020603050405020304" pitchFamily="18" charset="0"/>
                <a:cs typeface="Times New Roman" panose="02020603050405020304" pitchFamily="18" charset="0"/>
              </a:rPr>
              <a:t>COD</a:t>
            </a:r>
            <a:r>
              <a:rPr lang="zh-CN" altLang="en-US" dirty="0">
                <a:latin typeface="Times New Roman" panose="02020603050405020304" pitchFamily="18" charset="0"/>
                <a:cs typeface="Times New Roman" panose="02020603050405020304" pitchFamily="18" charset="0"/>
              </a:rPr>
              <a:t>为测试指标），结果相似</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F9C9509-B9FC-786F-8079-417395CCF7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7" y="2385720"/>
            <a:ext cx="2728930" cy="1475328"/>
          </a:xfrm>
          <a:prstGeom prst="rect">
            <a:avLst/>
          </a:prstGeom>
        </p:spPr>
      </p:pic>
      <p:pic>
        <p:nvPicPr>
          <p:cNvPr id="7" name="图片 6">
            <a:extLst>
              <a:ext uri="{FF2B5EF4-FFF2-40B4-BE49-F238E27FC236}">
                <a16:creationId xmlns:a16="http://schemas.microsoft.com/office/drawing/2014/main" id="{D041D902-B02C-F5F8-E030-483303C677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3125" y="2411901"/>
            <a:ext cx="2628278" cy="1420913"/>
          </a:xfrm>
          <a:prstGeom prst="rect">
            <a:avLst/>
          </a:prstGeom>
        </p:spPr>
      </p:pic>
      <p:pic>
        <p:nvPicPr>
          <p:cNvPr id="9" name="图片 8">
            <a:extLst>
              <a:ext uri="{FF2B5EF4-FFF2-40B4-BE49-F238E27FC236}">
                <a16:creationId xmlns:a16="http://schemas.microsoft.com/office/drawing/2014/main" id="{853D980D-E971-1B6A-347D-89237ABA86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743" y="4221088"/>
            <a:ext cx="3373255" cy="1823666"/>
          </a:xfrm>
          <a:prstGeom prst="rect">
            <a:avLst/>
          </a:prstGeom>
        </p:spPr>
      </p:pic>
      <p:pic>
        <p:nvPicPr>
          <p:cNvPr id="11" name="图片 10">
            <a:extLst>
              <a:ext uri="{FF2B5EF4-FFF2-40B4-BE49-F238E27FC236}">
                <a16:creationId xmlns:a16="http://schemas.microsoft.com/office/drawing/2014/main" id="{C34659AE-9CD3-932D-E971-1D00CEB9E5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9758" y="2410851"/>
            <a:ext cx="2623565" cy="1418365"/>
          </a:xfrm>
          <a:prstGeom prst="rect">
            <a:avLst/>
          </a:prstGeom>
        </p:spPr>
      </p:pic>
      <p:pic>
        <p:nvPicPr>
          <p:cNvPr id="13" name="图片 12">
            <a:extLst>
              <a:ext uri="{FF2B5EF4-FFF2-40B4-BE49-F238E27FC236}">
                <a16:creationId xmlns:a16="http://schemas.microsoft.com/office/drawing/2014/main" id="{3BE87671-72C4-AFD4-5C02-84A6AC8855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9002" y="4221088"/>
            <a:ext cx="3373255" cy="1823666"/>
          </a:xfrm>
          <a:prstGeom prst="rect">
            <a:avLst/>
          </a:prstGeom>
        </p:spPr>
      </p:pic>
    </p:spTree>
    <p:extLst>
      <p:ext uri="{BB962C8B-B14F-4D97-AF65-F5344CB8AC3E}">
        <p14:creationId xmlns:p14="http://schemas.microsoft.com/office/powerpoint/2010/main" val="2838963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2. </a:t>
            </a:r>
            <a:r>
              <a:rPr lang="zh-CN" altLang="en-US" sz="2400" b="1" i="0" dirty="0">
                <a:solidFill>
                  <a:srgbClr val="1F1F1F"/>
                </a:solidFill>
                <a:effectLst/>
                <a:latin typeface="Times New Roman" panose="02020603050405020304" pitchFamily="18" charset="0"/>
                <a:cs typeface="Times New Roman" panose="02020603050405020304" pitchFamily="18" charset="0"/>
              </a:rPr>
              <a:t>多核</a:t>
            </a:r>
            <a:r>
              <a:rPr lang="en-US" altLang="zh-CN" sz="2400" b="1" i="0" dirty="0">
                <a:solidFill>
                  <a:srgbClr val="1F1F1F"/>
                </a:solidFill>
                <a:effectLst/>
                <a:latin typeface="Times New Roman" panose="02020603050405020304" pitchFamily="18" charset="0"/>
                <a:cs typeface="Times New Roman" panose="02020603050405020304" pitchFamily="18" charset="0"/>
              </a:rPr>
              <a:t>KRR</a:t>
            </a:r>
            <a:r>
              <a:rPr lang="zh-CN" altLang="en-US" sz="2400" b="1" i="0" dirty="0">
                <a:solidFill>
                  <a:srgbClr val="1F1F1F"/>
                </a:solidFill>
                <a:effectLst/>
                <a:latin typeface="Times New Roman" panose="02020603050405020304" pitchFamily="18" charset="0"/>
                <a:cs typeface="Times New Roman" panose="02020603050405020304" pitchFamily="18" charset="0"/>
              </a:rPr>
              <a:t>提升预测效果</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FC1+FC2</a:t>
            </a:r>
            <a:r>
              <a:rPr lang="zh-CN" altLang="en-US" dirty="0">
                <a:latin typeface="Times New Roman" panose="02020603050405020304" pitchFamily="18" charset="0"/>
                <a:cs typeface="Times New Roman" panose="02020603050405020304" pitchFamily="18" charset="0"/>
              </a:rPr>
              <a:t>的多核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结果（相关性）</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AD8D1D7-075E-3D7E-B5FA-56506B8A0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78" y="2333316"/>
            <a:ext cx="7178508" cy="3880881"/>
          </a:xfrm>
          <a:prstGeom prst="rect">
            <a:avLst/>
          </a:prstGeom>
        </p:spPr>
      </p:pic>
      <p:sp>
        <p:nvSpPr>
          <p:cNvPr id="3" name="椭圆 2">
            <a:extLst>
              <a:ext uri="{FF2B5EF4-FFF2-40B4-BE49-F238E27FC236}">
                <a16:creationId xmlns:a16="http://schemas.microsoft.com/office/drawing/2014/main" id="{C19A734D-A484-A9BA-0CE4-ABD5F28F0B1D}"/>
              </a:ext>
            </a:extLst>
          </p:cNvPr>
          <p:cNvSpPr/>
          <p:nvPr/>
        </p:nvSpPr>
        <p:spPr>
          <a:xfrm>
            <a:off x="4463988" y="6005724"/>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570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2. </a:t>
            </a:r>
            <a:r>
              <a:rPr lang="zh-CN" altLang="en-US" sz="2400" b="1" i="0" dirty="0">
                <a:solidFill>
                  <a:srgbClr val="1F1F1F"/>
                </a:solidFill>
                <a:effectLst/>
                <a:latin typeface="Times New Roman" panose="02020603050405020304" pitchFamily="18" charset="0"/>
                <a:cs typeface="Times New Roman" panose="02020603050405020304" pitchFamily="18" charset="0"/>
              </a:rPr>
              <a:t>多核</a:t>
            </a:r>
            <a:r>
              <a:rPr lang="en-US" altLang="zh-CN" sz="2400" b="1" i="0" dirty="0">
                <a:solidFill>
                  <a:srgbClr val="1F1F1F"/>
                </a:solidFill>
                <a:effectLst/>
                <a:latin typeface="Times New Roman" panose="02020603050405020304" pitchFamily="18" charset="0"/>
                <a:cs typeface="Times New Roman" panose="02020603050405020304" pitchFamily="18" charset="0"/>
              </a:rPr>
              <a:t>KRR</a:t>
            </a:r>
            <a:r>
              <a:rPr lang="zh-CN" altLang="en-US" sz="2400" b="1" i="0" dirty="0">
                <a:solidFill>
                  <a:srgbClr val="1F1F1F"/>
                </a:solidFill>
                <a:effectLst/>
                <a:latin typeface="Times New Roman" panose="02020603050405020304" pitchFamily="18" charset="0"/>
                <a:cs typeface="Times New Roman" panose="02020603050405020304" pitchFamily="18" charset="0"/>
              </a:rPr>
              <a:t>提升预测效果</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FC1+SC</a:t>
            </a:r>
            <a:r>
              <a:rPr lang="zh-CN" altLang="en-US" dirty="0">
                <a:latin typeface="Times New Roman" panose="02020603050405020304" pitchFamily="18" charset="0"/>
                <a:cs typeface="Times New Roman" panose="02020603050405020304" pitchFamily="18" charset="0"/>
              </a:rPr>
              <a:t>的多核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结果（相关性）</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，有提升，但不显著</a:t>
            </a:r>
          </a:p>
        </p:txBody>
      </p:sp>
      <p:pic>
        <p:nvPicPr>
          <p:cNvPr id="4" name="图片 3">
            <a:extLst>
              <a:ext uri="{FF2B5EF4-FFF2-40B4-BE49-F238E27FC236}">
                <a16:creationId xmlns:a16="http://schemas.microsoft.com/office/drawing/2014/main" id="{4F04BE6E-8124-C2A8-2F10-6B1281978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091" y="2356431"/>
            <a:ext cx="7337817" cy="3967007"/>
          </a:xfrm>
          <a:prstGeom prst="rect">
            <a:avLst/>
          </a:prstGeom>
        </p:spPr>
      </p:pic>
      <p:sp>
        <p:nvSpPr>
          <p:cNvPr id="3" name="椭圆 2">
            <a:extLst>
              <a:ext uri="{FF2B5EF4-FFF2-40B4-BE49-F238E27FC236}">
                <a16:creationId xmlns:a16="http://schemas.microsoft.com/office/drawing/2014/main" id="{A68C54E9-BFAD-A764-4702-89F3EDFBC662}"/>
              </a:ext>
            </a:extLst>
          </p:cNvPr>
          <p:cNvSpPr/>
          <p:nvPr/>
        </p:nvSpPr>
        <p:spPr>
          <a:xfrm>
            <a:off x="4548742" y="6018647"/>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3890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2. </a:t>
            </a:r>
            <a:r>
              <a:rPr lang="zh-CN" altLang="en-US" sz="2400" b="1" i="0" dirty="0">
                <a:solidFill>
                  <a:srgbClr val="1F1F1F"/>
                </a:solidFill>
                <a:effectLst/>
                <a:latin typeface="Times New Roman" panose="02020603050405020304" pitchFamily="18" charset="0"/>
                <a:cs typeface="Times New Roman" panose="02020603050405020304" pitchFamily="18" charset="0"/>
              </a:rPr>
              <a:t>多核</a:t>
            </a:r>
            <a:r>
              <a:rPr lang="en-US" altLang="zh-CN" sz="2400" b="1" i="0" dirty="0">
                <a:solidFill>
                  <a:srgbClr val="1F1F1F"/>
                </a:solidFill>
                <a:effectLst/>
                <a:latin typeface="Times New Roman" panose="02020603050405020304" pitchFamily="18" charset="0"/>
                <a:cs typeface="Times New Roman" panose="02020603050405020304" pitchFamily="18" charset="0"/>
              </a:rPr>
              <a:t>KRR</a:t>
            </a:r>
            <a:r>
              <a:rPr lang="zh-CN" altLang="en-US" sz="2400" b="1" i="0" dirty="0">
                <a:solidFill>
                  <a:srgbClr val="1F1F1F"/>
                </a:solidFill>
                <a:effectLst/>
                <a:latin typeface="Times New Roman" panose="02020603050405020304" pitchFamily="18" charset="0"/>
                <a:cs typeface="Times New Roman" panose="02020603050405020304" pitchFamily="18" charset="0"/>
              </a:rPr>
              <a:t>提升预测效果</a:t>
            </a:r>
            <a:endParaRPr lang="en-US" altLang="zh-CN" sz="2400" b="1" i="0" dirty="0">
              <a:solidFill>
                <a:srgbClr val="1F1F1F"/>
              </a:solidFill>
              <a:effectLst/>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FC2+SC</a:t>
            </a:r>
            <a:r>
              <a:rPr lang="zh-CN" altLang="en-US" dirty="0">
                <a:latin typeface="Times New Roman" panose="02020603050405020304" pitchFamily="18" charset="0"/>
                <a:cs typeface="Times New Roman" panose="02020603050405020304" pitchFamily="18" charset="0"/>
              </a:rPr>
              <a:t>的多核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结果（相关性）</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CA4ACC9-41FD-E79F-73FC-102FFDBE4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602" y="2349556"/>
            <a:ext cx="7254806" cy="3922129"/>
          </a:xfrm>
          <a:prstGeom prst="rect">
            <a:avLst/>
          </a:prstGeom>
        </p:spPr>
      </p:pic>
      <p:sp>
        <p:nvSpPr>
          <p:cNvPr id="3" name="椭圆 2">
            <a:extLst>
              <a:ext uri="{FF2B5EF4-FFF2-40B4-BE49-F238E27FC236}">
                <a16:creationId xmlns:a16="http://schemas.microsoft.com/office/drawing/2014/main" id="{DAD66603-9615-84A0-8DA7-D941A021C5BA}"/>
              </a:ext>
            </a:extLst>
          </p:cNvPr>
          <p:cNvSpPr/>
          <p:nvPr/>
        </p:nvSpPr>
        <p:spPr>
          <a:xfrm>
            <a:off x="4548742" y="6018647"/>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122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2. </a:t>
            </a:r>
            <a:r>
              <a:rPr lang="zh-CN" altLang="en-US" sz="2400" b="1" i="0" dirty="0">
                <a:solidFill>
                  <a:srgbClr val="1F1F1F"/>
                </a:solidFill>
                <a:effectLst/>
                <a:latin typeface="Times New Roman" panose="02020603050405020304" pitchFamily="18" charset="0"/>
                <a:cs typeface="Times New Roman" panose="02020603050405020304" pitchFamily="18" charset="0"/>
              </a:rPr>
              <a:t>多核</a:t>
            </a:r>
            <a:r>
              <a:rPr lang="en-US" altLang="zh-CN" sz="2400" b="1" i="0" dirty="0">
                <a:solidFill>
                  <a:srgbClr val="1F1F1F"/>
                </a:solidFill>
                <a:effectLst/>
                <a:latin typeface="Times New Roman" panose="02020603050405020304" pitchFamily="18" charset="0"/>
                <a:cs typeface="Times New Roman" panose="02020603050405020304" pitchFamily="18" charset="0"/>
              </a:rPr>
              <a:t>KRR</a:t>
            </a:r>
            <a:r>
              <a:rPr lang="zh-CN" altLang="en-US" sz="2400" b="1" i="0" dirty="0">
                <a:solidFill>
                  <a:srgbClr val="1F1F1F"/>
                </a:solidFill>
                <a:effectLst/>
                <a:latin typeface="Times New Roman" panose="02020603050405020304" pitchFamily="18" charset="0"/>
                <a:cs typeface="Times New Roman" panose="02020603050405020304" pitchFamily="18" charset="0"/>
              </a:rPr>
              <a:t>提升预测效果</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FC1+FC2+SC</a:t>
            </a:r>
            <a:r>
              <a:rPr lang="zh-CN" altLang="en-US" dirty="0">
                <a:latin typeface="Times New Roman" panose="02020603050405020304" pitchFamily="18" charset="0"/>
                <a:cs typeface="Times New Roman" panose="02020603050405020304" pitchFamily="18" charset="0"/>
              </a:rPr>
              <a:t>的多核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结果（相关性）</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8BCBA5B-7FF0-D632-CC4C-FAAEE3872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532" y="2383131"/>
            <a:ext cx="6580935" cy="3557818"/>
          </a:xfrm>
          <a:prstGeom prst="rect">
            <a:avLst/>
          </a:prstGeom>
        </p:spPr>
      </p:pic>
      <p:sp>
        <p:nvSpPr>
          <p:cNvPr id="3" name="椭圆 2">
            <a:extLst>
              <a:ext uri="{FF2B5EF4-FFF2-40B4-BE49-F238E27FC236}">
                <a16:creationId xmlns:a16="http://schemas.microsoft.com/office/drawing/2014/main" id="{60D96B7D-51A9-B2B1-6EFF-4301A954BE72}"/>
              </a:ext>
            </a:extLst>
          </p:cNvPr>
          <p:cNvSpPr/>
          <p:nvPr/>
        </p:nvSpPr>
        <p:spPr>
          <a:xfrm>
            <a:off x="4571999" y="5863412"/>
            <a:ext cx="216024" cy="20847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9465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2. </a:t>
            </a:r>
            <a:r>
              <a:rPr lang="zh-CN" altLang="en-US" sz="2400" b="1" i="0" dirty="0">
                <a:solidFill>
                  <a:srgbClr val="1F1F1F"/>
                </a:solidFill>
                <a:effectLst/>
                <a:latin typeface="Times New Roman" panose="02020603050405020304" pitchFamily="18" charset="0"/>
                <a:cs typeface="Times New Roman" panose="02020603050405020304" pitchFamily="18" charset="0"/>
              </a:rPr>
              <a:t>多核</a:t>
            </a:r>
            <a:r>
              <a:rPr lang="en-US" altLang="zh-CN" sz="2400" b="1" i="0" dirty="0">
                <a:solidFill>
                  <a:srgbClr val="1F1F1F"/>
                </a:solidFill>
                <a:effectLst/>
                <a:latin typeface="Times New Roman" panose="02020603050405020304" pitchFamily="18" charset="0"/>
                <a:cs typeface="Times New Roman" panose="02020603050405020304" pitchFamily="18" charset="0"/>
              </a:rPr>
              <a:t>KRR</a:t>
            </a:r>
            <a:r>
              <a:rPr lang="zh-CN" altLang="en-US" sz="2400" b="1" i="0" dirty="0">
                <a:solidFill>
                  <a:srgbClr val="1F1F1F"/>
                </a:solidFill>
                <a:effectLst/>
                <a:latin typeface="Times New Roman" panose="02020603050405020304" pitchFamily="18" charset="0"/>
                <a:cs typeface="Times New Roman" panose="02020603050405020304" pitchFamily="18" charset="0"/>
              </a:rPr>
              <a:t>提升预测效果，但仍未实现显著预测</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几种多核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方法的对比</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80C8D35-2623-E971-6397-A472014F6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02" y="2276872"/>
            <a:ext cx="7333533" cy="3967007"/>
          </a:xfrm>
          <a:prstGeom prst="rect">
            <a:avLst/>
          </a:prstGeom>
        </p:spPr>
      </p:pic>
    </p:spTree>
    <p:extLst>
      <p:ext uri="{BB962C8B-B14F-4D97-AF65-F5344CB8AC3E}">
        <p14:creationId xmlns:p14="http://schemas.microsoft.com/office/powerpoint/2010/main" val="1786501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4ECD2F6E-FF98-BE69-EA7C-B6AAAD3356DB}"/>
              </a:ext>
            </a:extLst>
          </p:cNvPr>
          <p:cNvSpPr txBox="1"/>
          <p:nvPr/>
        </p:nvSpPr>
        <p:spPr>
          <a:xfrm>
            <a:off x="989602" y="1340768"/>
            <a:ext cx="7164796" cy="1015663"/>
          </a:xfrm>
          <a:prstGeom prst="rect">
            <a:avLst/>
          </a:prstGeom>
          <a:noFill/>
        </p:spPr>
        <p:txBody>
          <a:bodyPr wrap="square" rtlCol="0">
            <a:spAutoFit/>
          </a:bodyPr>
          <a:lstStyle/>
          <a:p>
            <a:r>
              <a:rPr lang="en-US" altLang="zh-CN" sz="2400" b="1" i="0" dirty="0">
                <a:solidFill>
                  <a:srgbClr val="1F1F1F"/>
                </a:solidFill>
                <a:effectLst/>
                <a:latin typeface="Times New Roman" panose="02020603050405020304" pitchFamily="18" charset="0"/>
                <a:cs typeface="Times New Roman" panose="02020603050405020304" pitchFamily="18" charset="0"/>
              </a:rPr>
              <a:t>2. </a:t>
            </a:r>
            <a:r>
              <a:rPr lang="zh-CN" altLang="en-US" sz="2400" b="1" i="0" dirty="0">
                <a:solidFill>
                  <a:srgbClr val="1F1F1F"/>
                </a:solidFill>
                <a:effectLst/>
                <a:latin typeface="Times New Roman" panose="02020603050405020304" pitchFamily="18" charset="0"/>
                <a:cs typeface="Times New Roman" panose="02020603050405020304" pitchFamily="18" charset="0"/>
              </a:rPr>
              <a:t>多核</a:t>
            </a:r>
            <a:r>
              <a:rPr lang="en-US" altLang="zh-CN" sz="2400" b="1" i="0" dirty="0">
                <a:solidFill>
                  <a:srgbClr val="1F1F1F"/>
                </a:solidFill>
                <a:effectLst/>
                <a:latin typeface="Times New Roman" panose="02020603050405020304" pitchFamily="18" charset="0"/>
                <a:cs typeface="Times New Roman" panose="02020603050405020304" pitchFamily="18" charset="0"/>
              </a:rPr>
              <a:t>KRR</a:t>
            </a:r>
            <a:r>
              <a:rPr lang="zh-CN" altLang="en-US" sz="2400" b="1" i="0" dirty="0">
                <a:solidFill>
                  <a:srgbClr val="1F1F1F"/>
                </a:solidFill>
                <a:effectLst/>
                <a:latin typeface="Times New Roman" panose="02020603050405020304" pitchFamily="18" charset="0"/>
                <a:cs typeface="Times New Roman" panose="02020603050405020304" pitchFamily="18" charset="0"/>
              </a:rPr>
              <a:t>提升预测效果，但仍未实现显著预测</a:t>
            </a:r>
            <a:endParaRPr lang="en-US" altLang="zh-CN" sz="2400" b="1" dirty="0">
              <a:solidFill>
                <a:srgbClr val="1F1F1F"/>
              </a:solidFill>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选择结果最好的多核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方法，与单核</a:t>
            </a:r>
            <a:r>
              <a:rPr lang="en-US" altLang="zh-CN" dirty="0">
                <a:latin typeface="Times New Roman" panose="02020603050405020304" pitchFamily="18" charset="0"/>
                <a:cs typeface="Times New Roman" panose="02020603050405020304" pitchFamily="18" charset="0"/>
              </a:rPr>
              <a:t>KRR</a:t>
            </a:r>
            <a:r>
              <a:rPr lang="zh-CN" altLang="en-US" dirty="0">
                <a:latin typeface="Times New Roman" panose="02020603050405020304" pitchFamily="18" charset="0"/>
                <a:cs typeface="Times New Roman" panose="02020603050405020304" pitchFamily="18" charset="0"/>
              </a:rPr>
              <a:t>方法的对比</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967E557-7B5E-C719-755C-0EB540E29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69" y="2364590"/>
            <a:ext cx="7322725" cy="3958848"/>
          </a:xfrm>
          <a:prstGeom prst="rect">
            <a:avLst/>
          </a:prstGeom>
        </p:spPr>
      </p:pic>
      <p:sp>
        <p:nvSpPr>
          <p:cNvPr id="8" name="星形: 五角 7">
            <a:extLst>
              <a:ext uri="{FF2B5EF4-FFF2-40B4-BE49-F238E27FC236}">
                <a16:creationId xmlns:a16="http://schemas.microsoft.com/office/drawing/2014/main" id="{9ED5E5FD-5518-4DF3-C595-23CA5FF56344}"/>
              </a:ext>
            </a:extLst>
          </p:cNvPr>
          <p:cNvSpPr/>
          <p:nvPr/>
        </p:nvSpPr>
        <p:spPr>
          <a:xfrm>
            <a:off x="2915816" y="6179422"/>
            <a:ext cx="360040" cy="288032"/>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39648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9A38E2D2-163F-2527-0952-B4BB9221295D}"/>
              </a:ext>
            </a:extLst>
          </p:cNvPr>
          <p:cNvSpPr txBox="1"/>
          <p:nvPr/>
        </p:nvSpPr>
        <p:spPr>
          <a:xfrm>
            <a:off x="989602" y="1196752"/>
            <a:ext cx="7164796" cy="1107996"/>
          </a:xfrm>
          <a:prstGeom prst="rect">
            <a:avLst/>
          </a:prstGeom>
          <a:noFill/>
        </p:spPr>
        <p:txBody>
          <a:bodyPr wrap="square" rtlCol="0">
            <a:spAutoFit/>
          </a:bodyPr>
          <a:lstStyle/>
          <a:p>
            <a:r>
              <a:rPr lang="en-US" altLang="zh-CN" sz="2400" b="1" i="0" dirty="0">
                <a:solidFill>
                  <a:srgbClr val="1F1F1F"/>
                </a:solidFill>
                <a:effectLst/>
                <a:latin typeface="+mn-ea"/>
                <a:cs typeface="Times New Roman" panose="02020603050405020304" pitchFamily="18" charset="0"/>
              </a:rPr>
              <a:t>3.</a:t>
            </a:r>
            <a:r>
              <a:rPr lang="zh-CN" altLang="en-US" sz="2400" b="1" dirty="0">
                <a:solidFill>
                  <a:srgbClr val="1F1F1F"/>
                </a:solidFill>
                <a:latin typeface="+mn-ea"/>
                <a:cs typeface="Times New Roman" panose="02020603050405020304" pitchFamily="18" charset="0"/>
              </a:rPr>
              <a:t>由特征重要性的相似度分析预测变量间在脑连接层面的潜在联系</a:t>
            </a:r>
            <a:r>
              <a:rPr lang="en-US" altLang="zh-CN" sz="2400" b="1" i="0" dirty="0">
                <a:solidFill>
                  <a:srgbClr val="1F1F1F"/>
                </a:solidFill>
                <a:effectLst/>
                <a:latin typeface="+mn-ea"/>
                <a:cs typeface="Times New Roman" panose="02020603050405020304" pitchFamily="18" charset="0"/>
              </a:rPr>
              <a:t> </a:t>
            </a:r>
          </a:p>
          <a:p>
            <a:r>
              <a:rPr lang="zh-CN" altLang="en-US" dirty="0">
                <a:latin typeface="+mj-ea"/>
                <a:ea typeface="+mj-ea"/>
                <a:cs typeface="Times New Roman" panose="02020603050405020304" pitchFamily="18" charset="0"/>
              </a:rPr>
              <a:t>忽略</a:t>
            </a:r>
            <a:r>
              <a:rPr lang="en-US" altLang="zh-CN" i="0" dirty="0">
                <a:effectLst/>
                <a:latin typeface="Times New Roman" panose="02020603050405020304" pitchFamily="18" charset="0"/>
                <a:ea typeface="仿宋" panose="02010609060101010101" pitchFamily="49" charset="-122"/>
                <a:cs typeface="Times New Roman" panose="02020603050405020304" pitchFamily="18" charset="0"/>
              </a:rPr>
              <a:t>Sustained Attention</a:t>
            </a:r>
            <a:r>
              <a:rPr lang="zh-CN" altLang="en-US" i="0" dirty="0">
                <a:effectLst/>
                <a:latin typeface="Times New Roman" panose="02020603050405020304" pitchFamily="18" charset="0"/>
                <a:ea typeface="仿宋" panose="02010609060101010101" pitchFamily="49" charset="-122"/>
                <a:cs typeface="Times New Roman" panose="02020603050405020304" pitchFamily="18" charset="0"/>
              </a:rPr>
              <a:t>和</a:t>
            </a:r>
            <a:r>
              <a:rPr lang="en-US" altLang="zh-CN" i="0" dirty="0">
                <a:effectLst/>
                <a:latin typeface="Times New Roman" panose="02020603050405020304" pitchFamily="18" charset="0"/>
                <a:ea typeface="仿宋" panose="02010609060101010101" pitchFamily="49" charset="-122"/>
                <a:cs typeface="Times New Roman" panose="02020603050405020304" pitchFamily="18" charset="0"/>
              </a:rPr>
              <a:t>Verbal episodic memory</a:t>
            </a:r>
            <a:endParaRPr lang="zh-CN" altLang="en-US" dirty="0">
              <a:latin typeface="+mj-ea"/>
              <a:ea typeface="+mj-ea"/>
              <a:cs typeface="Times New Roman" panose="02020603050405020304" pitchFamily="18" charset="0"/>
            </a:endParaRPr>
          </a:p>
        </p:txBody>
      </p:sp>
      <p:pic>
        <p:nvPicPr>
          <p:cNvPr id="3" name="图片 2">
            <a:extLst>
              <a:ext uri="{FF2B5EF4-FFF2-40B4-BE49-F238E27FC236}">
                <a16:creationId xmlns:a16="http://schemas.microsoft.com/office/drawing/2014/main" id="{1D718995-FE02-EF2E-77EB-5F697358DA45}"/>
              </a:ext>
            </a:extLst>
          </p:cNvPr>
          <p:cNvPicPr>
            <a:picLocks noChangeAspect="1"/>
          </p:cNvPicPr>
          <p:nvPr/>
        </p:nvPicPr>
        <p:blipFill rotWithShape="1">
          <a:blip r:embed="rId2">
            <a:extLst>
              <a:ext uri="{28A0092B-C50C-407E-A947-70E740481C1C}">
                <a14:useLocalDpi xmlns:a14="http://schemas.microsoft.com/office/drawing/2010/main" val="0"/>
              </a:ext>
            </a:extLst>
          </a:blip>
          <a:srcRect t="34218"/>
          <a:stretch/>
        </p:blipFill>
        <p:spPr>
          <a:xfrm>
            <a:off x="1547664" y="2708920"/>
            <a:ext cx="5680672" cy="3301639"/>
          </a:xfrm>
          <a:prstGeom prst="rect">
            <a:avLst/>
          </a:prstGeom>
        </p:spPr>
      </p:pic>
    </p:spTree>
    <p:extLst>
      <p:ext uri="{BB962C8B-B14F-4D97-AF65-F5344CB8AC3E}">
        <p14:creationId xmlns:p14="http://schemas.microsoft.com/office/powerpoint/2010/main" val="2168880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9A38E2D2-163F-2527-0952-B4BB9221295D}"/>
              </a:ext>
            </a:extLst>
          </p:cNvPr>
          <p:cNvSpPr txBox="1"/>
          <p:nvPr/>
        </p:nvSpPr>
        <p:spPr>
          <a:xfrm>
            <a:off x="989602" y="1196752"/>
            <a:ext cx="7164796" cy="338554"/>
          </a:xfrm>
          <a:prstGeom prst="rect">
            <a:avLst/>
          </a:prstGeom>
          <a:noFill/>
        </p:spPr>
        <p:txBody>
          <a:bodyPr wrap="square" rtlCol="0">
            <a:spAutoFit/>
          </a:bodyPr>
          <a:lstStyle/>
          <a:p>
            <a:r>
              <a:rPr lang="en-US" altLang="zh-CN" sz="1600" b="1" i="0" dirty="0">
                <a:solidFill>
                  <a:srgbClr val="1F1F1F"/>
                </a:solidFill>
                <a:effectLst/>
                <a:latin typeface="+mj-ea"/>
                <a:ea typeface="+mj-ea"/>
                <a:cs typeface="Times New Roman" panose="02020603050405020304" pitchFamily="18" charset="0"/>
              </a:rPr>
              <a:t>3. </a:t>
            </a:r>
            <a:r>
              <a:rPr lang="zh-CN" altLang="en-US" sz="1600" b="1" dirty="0">
                <a:solidFill>
                  <a:srgbClr val="1F1F1F"/>
                </a:solidFill>
                <a:latin typeface="+mj-ea"/>
                <a:ea typeface="+mj-ea"/>
                <a:cs typeface="Times New Roman" panose="02020603050405020304" pitchFamily="18" charset="0"/>
              </a:rPr>
              <a:t>由特征重要性的相似度分析预测变量间在脑连接层面的潜在联系</a:t>
            </a:r>
            <a:r>
              <a:rPr lang="en-US" altLang="zh-CN" sz="1600" b="1" i="0" dirty="0">
                <a:solidFill>
                  <a:srgbClr val="1F1F1F"/>
                </a:solidFill>
                <a:effectLst/>
                <a:latin typeface="+mj-ea"/>
                <a:ea typeface="+mj-ea"/>
                <a:cs typeface="Times New Roman" panose="02020603050405020304" pitchFamily="18" charset="0"/>
              </a:rPr>
              <a:t> </a:t>
            </a:r>
          </a:p>
        </p:txBody>
      </p:sp>
      <p:pic>
        <p:nvPicPr>
          <p:cNvPr id="3" name="图片 2">
            <a:extLst>
              <a:ext uri="{FF2B5EF4-FFF2-40B4-BE49-F238E27FC236}">
                <a16:creationId xmlns:a16="http://schemas.microsoft.com/office/drawing/2014/main" id="{1D718995-FE02-EF2E-77EB-5F697358DA45}"/>
              </a:ext>
            </a:extLst>
          </p:cNvPr>
          <p:cNvPicPr>
            <a:picLocks noChangeAspect="1"/>
          </p:cNvPicPr>
          <p:nvPr/>
        </p:nvPicPr>
        <p:blipFill rotWithShape="1">
          <a:blip r:embed="rId2">
            <a:extLst>
              <a:ext uri="{28A0092B-C50C-407E-A947-70E740481C1C}">
                <a14:useLocalDpi xmlns:a14="http://schemas.microsoft.com/office/drawing/2010/main" val="0"/>
              </a:ext>
            </a:extLst>
          </a:blip>
          <a:srcRect t="34218"/>
          <a:stretch/>
        </p:blipFill>
        <p:spPr>
          <a:xfrm>
            <a:off x="1547664" y="2708920"/>
            <a:ext cx="5680672" cy="3301639"/>
          </a:xfrm>
          <a:prstGeom prst="rect">
            <a:avLst/>
          </a:prstGeom>
        </p:spPr>
      </p:pic>
      <p:sp>
        <p:nvSpPr>
          <p:cNvPr id="2" name="文本框 1">
            <a:extLst>
              <a:ext uri="{FF2B5EF4-FFF2-40B4-BE49-F238E27FC236}">
                <a16:creationId xmlns:a16="http://schemas.microsoft.com/office/drawing/2014/main" id="{82AE56AB-A7B8-4CC4-9492-AAC616F08B90}"/>
              </a:ext>
            </a:extLst>
          </p:cNvPr>
          <p:cNvSpPr txBox="1"/>
          <p:nvPr/>
        </p:nvSpPr>
        <p:spPr>
          <a:xfrm>
            <a:off x="989602" y="1570184"/>
            <a:ext cx="5904656" cy="92333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high: </a:t>
            </a:r>
            <a:r>
              <a:rPr lang="en-US" altLang="zh-CN" b="1" dirty="0">
                <a:solidFill>
                  <a:srgbClr val="FF0000"/>
                </a:solidFill>
                <a:latin typeface="Times New Roman" panose="02020603050405020304" pitchFamily="18" charset="0"/>
                <a:cs typeface="Times New Roman" panose="02020603050405020304" pitchFamily="18" charset="0"/>
              </a:rPr>
              <a:t>Reading Decoding vs Vocabulary Comprehension</a:t>
            </a:r>
          </a:p>
          <a:p>
            <a:r>
              <a:rPr lang="en-US" altLang="zh-CN" b="1" dirty="0">
                <a:latin typeface="Times New Roman" panose="02020603050405020304" pitchFamily="18" charset="0"/>
                <a:cs typeface="Times New Roman" panose="02020603050405020304" pitchFamily="18" charset="0"/>
              </a:rPr>
              <a:t>a. Language</a:t>
            </a:r>
          </a:p>
          <a:p>
            <a:r>
              <a:rPr lang="en-US" altLang="zh-CN" b="1" dirty="0">
                <a:latin typeface="Times New Roman" panose="02020603050405020304" pitchFamily="18" charset="0"/>
                <a:cs typeface="Times New Roman" panose="02020603050405020304" pitchFamily="18" charset="0"/>
              </a:rPr>
              <a:t>b. Semantic </a:t>
            </a:r>
          </a:p>
        </p:txBody>
      </p:sp>
      <p:sp>
        <p:nvSpPr>
          <p:cNvPr id="5" name="椭圆 4">
            <a:extLst>
              <a:ext uri="{FF2B5EF4-FFF2-40B4-BE49-F238E27FC236}">
                <a16:creationId xmlns:a16="http://schemas.microsoft.com/office/drawing/2014/main" id="{98862E2A-6E94-C0A3-B1FC-F11CF877E038}"/>
              </a:ext>
            </a:extLst>
          </p:cNvPr>
          <p:cNvSpPr/>
          <p:nvPr/>
        </p:nvSpPr>
        <p:spPr>
          <a:xfrm>
            <a:off x="4436332" y="4077072"/>
            <a:ext cx="45719"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932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rmAutofit/>
          </a:bodyPr>
          <a:lstStyle/>
          <a:p>
            <a:pPr algn="l"/>
            <a:r>
              <a:rPr lang="en-US" altLang="zh-CN" sz="3600" b="1" i="0" dirty="0">
                <a:solidFill>
                  <a:srgbClr val="172B4D"/>
                </a:solidFill>
                <a:effectLst/>
                <a:latin typeface="Times New Roman" panose="02020603050405020304" pitchFamily="18" charset="0"/>
                <a:cs typeface="Times New Roman" panose="02020603050405020304" pitchFamily="18" charset="0"/>
              </a:rPr>
              <a:t>Picture Sequence Memory</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00200"/>
            <a:ext cx="4258816" cy="4525963"/>
          </a:xfrm>
        </p:spPr>
        <p:txBody>
          <a:bodyPr>
            <a:normAutofit/>
          </a:bodyPr>
          <a:lstStyle/>
          <a:p>
            <a:r>
              <a:rPr lang="zh-CN" altLang="en-US" sz="2000" b="0" i="0" dirty="0">
                <a:solidFill>
                  <a:srgbClr val="000000"/>
                </a:solidFill>
                <a:effectLst/>
                <a:latin typeface="仿宋" panose="02010609060101010101" pitchFamily="49" charset="-122"/>
                <a:ea typeface="仿宋" panose="02010609060101010101" pitchFamily="49" charset="-122"/>
              </a:rPr>
              <a:t>图画序列记忆测验是为</a:t>
            </a:r>
            <a:r>
              <a:rPr lang="zh-CN" altLang="en-US" sz="2000" dirty="0">
                <a:solidFill>
                  <a:srgbClr val="000000"/>
                </a:solidFill>
                <a:latin typeface="仿宋" panose="02010609060101010101" pitchFamily="49" charset="-122"/>
                <a:ea typeface="仿宋" panose="02010609060101010101" pitchFamily="49" charset="-122"/>
              </a:rPr>
              <a:t>检测</a:t>
            </a:r>
            <a:r>
              <a:rPr lang="zh-CN" altLang="en-US" sz="2000" b="0" i="0" dirty="0">
                <a:solidFill>
                  <a:srgbClr val="000000"/>
                </a:solidFill>
                <a:effectLst/>
                <a:latin typeface="仿宋" panose="02010609060101010101" pitchFamily="49" charset="-122"/>
                <a:ea typeface="仿宋" panose="02010609060101010101" pitchFamily="49" charset="-122"/>
              </a:rPr>
              <a:t> </a:t>
            </a:r>
            <a:r>
              <a:rPr lang="en-US" altLang="zh-CN" sz="2000" b="0" i="0" dirty="0">
                <a:solidFill>
                  <a:srgbClr val="000000"/>
                </a:solidFill>
                <a:effectLst/>
                <a:latin typeface="仿宋" panose="02010609060101010101" pitchFamily="49" charset="-122"/>
                <a:ea typeface="仿宋" panose="02010609060101010101" pitchFamily="49" charset="-122"/>
              </a:rPr>
              <a:t>3-85 </a:t>
            </a:r>
            <a:r>
              <a:rPr lang="zh-CN" altLang="en-US" sz="2000" b="0" i="0" dirty="0">
                <a:solidFill>
                  <a:srgbClr val="000000"/>
                </a:solidFill>
                <a:effectLst/>
                <a:latin typeface="仿宋" panose="02010609060101010101" pitchFamily="49" charset="-122"/>
                <a:ea typeface="仿宋" panose="02010609060101010101" pitchFamily="49" charset="-122"/>
              </a:rPr>
              <a:t>岁年龄段的场景记忆（</a:t>
            </a:r>
            <a:r>
              <a:rPr lang="en-US" altLang="zh-CN" sz="20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Episodic Memory</a:t>
            </a:r>
            <a:r>
              <a:rPr lang="zh-CN" altLang="en-US" sz="2000" dirty="0">
                <a:solidFill>
                  <a:srgbClr val="000000"/>
                </a:solidFill>
                <a:latin typeface="仿宋" panose="02010609060101010101" pitchFamily="49" charset="-122"/>
                <a:ea typeface="仿宋" panose="02010609060101010101" pitchFamily="49" charset="-122"/>
              </a:rPr>
              <a:t>）</a:t>
            </a:r>
            <a:r>
              <a:rPr lang="zh-CN" altLang="en-US" sz="2000" b="0" i="0" dirty="0">
                <a:solidFill>
                  <a:srgbClr val="000000"/>
                </a:solidFill>
                <a:effectLst/>
                <a:latin typeface="仿宋" panose="02010609060101010101" pitchFamily="49" charset="-122"/>
                <a:ea typeface="仿宋" panose="02010609060101010101" pitchFamily="49" charset="-122"/>
              </a:rPr>
              <a:t>开发的一种测量方法。</a:t>
            </a:r>
            <a:endParaRPr lang="en-US" altLang="zh-CN" sz="2000" b="0" i="0" dirty="0">
              <a:solidFill>
                <a:srgbClr val="000000"/>
              </a:solidFill>
              <a:effectLst/>
              <a:latin typeface="仿宋" panose="02010609060101010101" pitchFamily="49" charset="-122"/>
              <a:ea typeface="仿宋" panose="02010609060101010101" pitchFamily="49" charset="-122"/>
            </a:endParaRPr>
          </a:p>
          <a:p>
            <a:endParaRPr lang="en-US" altLang="zh-CN" sz="2000" b="0" i="0" dirty="0">
              <a:solidFill>
                <a:srgbClr val="000000"/>
              </a:solidFill>
              <a:effectLst/>
              <a:latin typeface="仿宋" panose="02010609060101010101" pitchFamily="49" charset="-122"/>
              <a:ea typeface="仿宋" panose="02010609060101010101" pitchFamily="49" charset="-122"/>
            </a:endParaRPr>
          </a:p>
          <a:p>
            <a:r>
              <a:rPr lang="zh-CN" altLang="en-US" sz="2000" b="0" i="0" dirty="0">
                <a:solidFill>
                  <a:srgbClr val="000000"/>
                </a:solidFill>
                <a:effectLst/>
                <a:latin typeface="仿宋" panose="02010609060101010101" pitchFamily="49" charset="-122"/>
                <a:ea typeface="仿宋" panose="02010609060101010101" pitchFamily="49" charset="-122"/>
              </a:rPr>
              <a:t>要求受试者回忆在两次学习试验中所展示的图片序列；序列长度从 </a:t>
            </a:r>
            <a:r>
              <a:rPr lang="en-US" altLang="zh-CN" sz="2000" b="0" i="0" dirty="0">
                <a:solidFill>
                  <a:srgbClr val="000000"/>
                </a:solidFill>
                <a:effectLst/>
                <a:latin typeface="仿宋" panose="02010609060101010101" pitchFamily="49" charset="-122"/>
                <a:ea typeface="仿宋" panose="02010609060101010101" pitchFamily="49" charset="-122"/>
              </a:rPr>
              <a:t>6 </a:t>
            </a:r>
            <a:r>
              <a:rPr lang="zh-CN" altLang="en-US" sz="2000" b="0" i="0" dirty="0">
                <a:solidFill>
                  <a:srgbClr val="000000"/>
                </a:solidFill>
                <a:effectLst/>
                <a:latin typeface="仿宋" panose="02010609060101010101" pitchFamily="49" charset="-122"/>
                <a:ea typeface="仿宋" panose="02010609060101010101" pitchFamily="49" charset="-122"/>
              </a:rPr>
              <a:t>到 </a:t>
            </a:r>
            <a:r>
              <a:rPr lang="en-US" altLang="zh-CN" sz="2000" b="0" i="0" dirty="0">
                <a:solidFill>
                  <a:srgbClr val="000000"/>
                </a:solidFill>
                <a:effectLst/>
                <a:latin typeface="仿宋" panose="02010609060101010101" pitchFamily="49" charset="-122"/>
                <a:ea typeface="仿宋" panose="02010609060101010101" pitchFamily="49" charset="-122"/>
              </a:rPr>
              <a:t>18 </a:t>
            </a:r>
            <a:r>
              <a:rPr lang="zh-CN" altLang="en-US" sz="2000" b="0" i="0" dirty="0">
                <a:solidFill>
                  <a:srgbClr val="000000"/>
                </a:solidFill>
                <a:effectLst/>
                <a:latin typeface="仿宋" panose="02010609060101010101" pitchFamily="49" charset="-122"/>
                <a:ea typeface="仿宋" panose="02010609060101010101" pitchFamily="49" charset="-122"/>
              </a:rPr>
              <a:t>张图片不等，视年龄而定。参与者每正确摆放一对相邻的图片，就会得到相应的分数，最高为该序列的最大值，即比序列长度少 </a:t>
            </a:r>
            <a:r>
              <a:rPr lang="en-US" altLang="zh-CN" sz="2000" b="0" i="0" dirty="0">
                <a:solidFill>
                  <a:srgbClr val="000000"/>
                </a:solidFill>
                <a:effectLst/>
                <a:latin typeface="仿宋" panose="02010609060101010101" pitchFamily="49" charset="-122"/>
                <a:ea typeface="仿宋" panose="02010609060101010101" pitchFamily="49" charset="-122"/>
              </a:rPr>
              <a:t>1 </a:t>
            </a:r>
            <a:r>
              <a:rPr lang="zh-CN" altLang="en-US" sz="2000" b="0" i="0" dirty="0">
                <a:solidFill>
                  <a:srgbClr val="000000"/>
                </a:solidFill>
                <a:effectLst/>
                <a:latin typeface="仿宋" panose="02010609060101010101" pitchFamily="49" charset="-122"/>
                <a:ea typeface="仿宋" panose="02010609060101010101" pitchFamily="49" charset="-122"/>
              </a:rPr>
              <a:t>分。测试时间约为 </a:t>
            </a:r>
            <a:r>
              <a:rPr lang="en-US" altLang="zh-CN" sz="2000" b="0" i="0" dirty="0">
                <a:solidFill>
                  <a:srgbClr val="000000"/>
                </a:solidFill>
                <a:effectLst/>
                <a:latin typeface="仿宋" panose="02010609060101010101" pitchFamily="49" charset="-122"/>
                <a:ea typeface="仿宋" panose="02010609060101010101" pitchFamily="49" charset="-122"/>
              </a:rPr>
              <a:t>7 </a:t>
            </a:r>
            <a:r>
              <a:rPr lang="zh-CN" altLang="en-US" sz="2000" b="0" i="0" dirty="0">
                <a:solidFill>
                  <a:srgbClr val="000000"/>
                </a:solidFill>
                <a:effectLst/>
                <a:latin typeface="仿宋" panose="02010609060101010101" pitchFamily="49" charset="-122"/>
                <a:ea typeface="仿宋" panose="02010609060101010101" pitchFamily="49" charset="-122"/>
              </a:rPr>
              <a:t>分钟。</a:t>
            </a:r>
            <a:endParaRPr lang="zh-CN" altLang="en-US" sz="2000" dirty="0">
              <a:latin typeface="仿宋" panose="02010609060101010101" pitchFamily="49" charset="-122"/>
              <a:ea typeface="仿宋" panose="02010609060101010101" pitchFamily="49" charset="-122"/>
            </a:endParaRPr>
          </a:p>
        </p:txBody>
      </p:sp>
      <p:pic>
        <p:nvPicPr>
          <p:cNvPr id="7" name="图片 6">
            <a:extLst>
              <a:ext uri="{FF2B5EF4-FFF2-40B4-BE49-F238E27FC236}">
                <a16:creationId xmlns:a16="http://schemas.microsoft.com/office/drawing/2014/main" id="{E1226F6B-CB8A-3DFD-533D-090C41E04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600200"/>
            <a:ext cx="3626718" cy="4501526"/>
          </a:xfrm>
          <a:prstGeom prst="rect">
            <a:avLst/>
          </a:prstGeom>
        </p:spPr>
      </p:pic>
    </p:spTree>
    <p:extLst>
      <p:ext uri="{BB962C8B-B14F-4D97-AF65-F5344CB8AC3E}">
        <p14:creationId xmlns:p14="http://schemas.microsoft.com/office/powerpoint/2010/main" val="1786194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9A38E2D2-163F-2527-0952-B4BB9221295D}"/>
              </a:ext>
            </a:extLst>
          </p:cNvPr>
          <p:cNvSpPr txBox="1"/>
          <p:nvPr/>
        </p:nvSpPr>
        <p:spPr>
          <a:xfrm>
            <a:off x="989602" y="1196752"/>
            <a:ext cx="7164796" cy="338554"/>
          </a:xfrm>
          <a:prstGeom prst="rect">
            <a:avLst/>
          </a:prstGeom>
          <a:noFill/>
        </p:spPr>
        <p:txBody>
          <a:bodyPr wrap="square" rtlCol="0">
            <a:spAutoFit/>
          </a:bodyPr>
          <a:lstStyle/>
          <a:p>
            <a:r>
              <a:rPr lang="en-US" altLang="zh-CN" sz="1600" b="1" i="0" dirty="0">
                <a:solidFill>
                  <a:srgbClr val="1F1F1F"/>
                </a:solidFill>
                <a:effectLst/>
                <a:latin typeface="+mj-ea"/>
                <a:ea typeface="+mj-ea"/>
                <a:cs typeface="Times New Roman" panose="02020603050405020304" pitchFamily="18" charset="0"/>
              </a:rPr>
              <a:t>3. </a:t>
            </a:r>
            <a:r>
              <a:rPr lang="zh-CN" altLang="en-US" sz="1600" b="1" dirty="0">
                <a:solidFill>
                  <a:srgbClr val="1F1F1F"/>
                </a:solidFill>
                <a:latin typeface="+mj-ea"/>
                <a:ea typeface="+mj-ea"/>
                <a:cs typeface="Times New Roman" panose="02020603050405020304" pitchFamily="18" charset="0"/>
              </a:rPr>
              <a:t>由特征重要性的相似度分析预测变量间在脑连接层面的潜在联系</a:t>
            </a:r>
            <a:r>
              <a:rPr lang="en-US" altLang="zh-CN" sz="1600" b="1" i="0" dirty="0">
                <a:solidFill>
                  <a:srgbClr val="1F1F1F"/>
                </a:solidFill>
                <a:effectLst/>
                <a:latin typeface="+mj-ea"/>
                <a:ea typeface="+mj-ea"/>
                <a:cs typeface="Times New Roman" panose="02020603050405020304" pitchFamily="18" charset="0"/>
              </a:rPr>
              <a:t> </a:t>
            </a:r>
          </a:p>
        </p:txBody>
      </p:sp>
      <p:pic>
        <p:nvPicPr>
          <p:cNvPr id="3" name="图片 2">
            <a:extLst>
              <a:ext uri="{FF2B5EF4-FFF2-40B4-BE49-F238E27FC236}">
                <a16:creationId xmlns:a16="http://schemas.microsoft.com/office/drawing/2014/main" id="{1D718995-FE02-EF2E-77EB-5F697358DA45}"/>
              </a:ext>
            </a:extLst>
          </p:cNvPr>
          <p:cNvPicPr>
            <a:picLocks noChangeAspect="1"/>
          </p:cNvPicPr>
          <p:nvPr/>
        </p:nvPicPr>
        <p:blipFill rotWithShape="1">
          <a:blip r:embed="rId2">
            <a:extLst>
              <a:ext uri="{28A0092B-C50C-407E-A947-70E740481C1C}">
                <a14:useLocalDpi xmlns:a14="http://schemas.microsoft.com/office/drawing/2010/main" val="0"/>
              </a:ext>
            </a:extLst>
          </a:blip>
          <a:srcRect t="34218"/>
          <a:stretch/>
        </p:blipFill>
        <p:spPr>
          <a:xfrm>
            <a:off x="1547664" y="2708920"/>
            <a:ext cx="5680672" cy="3301639"/>
          </a:xfrm>
          <a:prstGeom prst="rect">
            <a:avLst/>
          </a:prstGeom>
        </p:spPr>
      </p:pic>
      <p:sp>
        <p:nvSpPr>
          <p:cNvPr id="2" name="文本框 1">
            <a:extLst>
              <a:ext uri="{FF2B5EF4-FFF2-40B4-BE49-F238E27FC236}">
                <a16:creationId xmlns:a16="http://schemas.microsoft.com/office/drawing/2014/main" id="{82AE56AB-A7B8-4CC4-9492-AAC616F08B90}"/>
              </a:ext>
            </a:extLst>
          </p:cNvPr>
          <p:cNvSpPr txBox="1"/>
          <p:nvPr/>
        </p:nvSpPr>
        <p:spPr>
          <a:xfrm>
            <a:off x="507752" y="1508591"/>
            <a:ext cx="7902878" cy="1200329"/>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high: </a:t>
            </a:r>
            <a:r>
              <a:rPr lang="en-US" altLang="zh-CN" b="1" dirty="0">
                <a:solidFill>
                  <a:srgbClr val="FF0000"/>
                </a:solidFill>
                <a:latin typeface="Times New Roman" panose="02020603050405020304" pitchFamily="18" charset="0"/>
                <a:cs typeface="Times New Roman" panose="02020603050405020304" pitchFamily="18" charset="0"/>
              </a:rPr>
              <a:t>Reading Decoding vs Vocabulary Comprehension vs Delay Discounting</a:t>
            </a:r>
          </a:p>
          <a:p>
            <a:r>
              <a:rPr lang="en-US" altLang="zh-CN" b="1" dirty="0">
                <a:latin typeface="Times New Roman" panose="02020603050405020304" pitchFamily="18" charset="0"/>
                <a:cs typeface="Times New Roman" panose="02020603050405020304" pitchFamily="18" charset="0"/>
              </a:rPr>
              <a:t>a. Semantic </a:t>
            </a:r>
          </a:p>
          <a:p>
            <a:r>
              <a:rPr lang="en-US" altLang="zh-CN" b="1" dirty="0">
                <a:latin typeface="Times New Roman" panose="02020603050405020304" pitchFamily="18" charset="0"/>
                <a:cs typeface="Times New Roman" panose="02020603050405020304" pitchFamily="18" charset="0"/>
              </a:rPr>
              <a:t>b. Decision</a:t>
            </a:r>
          </a:p>
          <a:p>
            <a:r>
              <a:rPr lang="en-US" altLang="zh-CN" b="1" dirty="0">
                <a:latin typeface="Times New Roman" panose="02020603050405020304" pitchFamily="18" charset="0"/>
                <a:cs typeface="Times New Roman" panose="02020603050405020304" pitchFamily="18" charset="0"/>
              </a:rPr>
              <a:t>(Prefrontal cortex)</a:t>
            </a:r>
          </a:p>
        </p:txBody>
      </p:sp>
      <p:sp>
        <p:nvSpPr>
          <p:cNvPr id="7" name="椭圆 6">
            <a:extLst>
              <a:ext uri="{FF2B5EF4-FFF2-40B4-BE49-F238E27FC236}">
                <a16:creationId xmlns:a16="http://schemas.microsoft.com/office/drawing/2014/main" id="{CF1E0278-03BD-0FCC-4A52-A1412FC9F2FA}"/>
              </a:ext>
            </a:extLst>
          </p:cNvPr>
          <p:cNvSpPr/>
          <p:nvPr/>
        </p:nvSpPr>
        <p:spPr>
          <a:xfrm>
            <a:off x="4413472" y="4653136"/>
            <a:ext cx="45719"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8CBEAC2-0142-13A1-D601-AD58C3DFA303}"/>
              </a:ext>
            </a:extLst>
          </p:cNvPr>
          <p:cNvSpPr/>
          <p:nvPr/>
        </p:nvSpPr>
        <p:spPr>
          <a:xfrm>
            <a:off x="4644008" y="4606551"/>
            <a:ext cx="45719"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6415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9A38E2D2-163F-2527-0952-B4BB9221295D}"/>
              </a:ext>
            </a:extLst>
          </p:cNvPr>
          <p:cNvSpPr txBox="1"/>
          <p:nvPr/>
        </p:nvSpPr>
        <p:spPr>
          <a:xfrm>
            <a:off x="989602" y="1196752"/>
            <a:ext cx="7164796" cy="338554"/>
          </a:xfrm>
          <a:prstGeom prst="rect">
            <a:avLst/>
          </a:prstGeom>
          <a:noFill/>
        </p:spPr>
        <p:txBody>
          <a:bodyPr wrap="square" rtlCol="0">
            <a:spAutoFit/>
          </a:bodyPr>
          <a:lstStyle/>
          <a:p>
            <a:r>
              <a:rPr lang="en-US" altLang="zh-CN" sz="1600" b="1" i="0" dirty="0">
                <a:solidFill>
                  <a:srgbClr val="1F1F1F"/>
                </a:solidFill>
                <a:effectLst/>
                <a:latin typeface="+mj-ea"/>
                <a:ea typeface="+mj-ea"/>
                <a:cs typeface="Times New Roman" panose="02020603050405020304" pitchFamily="18" charset="0"/>
              </a:rPr>
              <a:t>3. </a:t>
            </a:r>
            <a:r>
              <a:rPr lang="zh-CN" altLang="en-US" sz="1600" b="1" dirty="0">
                <a:solidFill>
                  <a:srgbClr val="1F1F1F"/>
                </a:solidFill>
                <a:latin typeface="+mj-ea"/>
                <a:ea typeface="+mj-ea"/>
                <a:cs typeface="Times New Roman" panose="02020603050405020304" pitchFamily="18" charset="0"/>
              </a:rPr>
              <a:t>由特征重要性的相似度分析预测变量间在脑连接层面的潜在联系</a:t>
            </a:r>
            <a:r>
              <a:rPr lang="en-US" altLang="zh-CN" sz="1600" b="1" i="0" dirty="0">
                <a:solidFill>
                  <a:srgbClr val="1F1F1F"/>
                </a:solidFill>
                <a:effectLst/>
                <a:latin typeface="+mj-ea"/>
                <a:ea typeface="+mj-ea"/>
                <a:cs typeface="Times New Roman" panose="02020603050405020304" pitchFamily="18" charset="0"/>
              </a:rPr>
              <a:t> </a:t>
            </a:r>
          </a:p>
        </p:txBody>
      </p:sp>
      <p:pic>
        <p:nvPicPr>
          <p:cNvPr id="3" name="图片 2">
            <a:extLst>
              <a:ext uri="{FF2B5EF4-FFF2-40B4-BE49-F238E27FC236}">
                <a16:creationId xmlns:a16="http://schemas.microsoft.com/office/drawing/2014/main" id="{1D718995-FE02-EF2E-77EB-5F697358DA45}"/>
              </a:ext>
            </a:extLst>
          </p:cNvPr>
          <p:cNvPicPr>
            <a:picLocks noChangeAspect="1"/>
          </p:cNvPicPr>
          <p:nvPr/>
        </p:nvPicPr>
        <p:blipFill rotWithShape="1">
          <a:blip r:embed="rId2">
            <a:extLst>
              <a:ext uri="{28A0092B-C50C-407E-A947-70E740481C1C}">
                <a14:useLocalDpi xmlns:a14="http://schemas.microsoft.com/office/drawing/2010/main" val="0"/>
              </a:ext>
            </a:extLst>
          </a:blip>
          <a:srcRect t="34218"/>
          <a:stretch/>
        </p:blipFill>
        <p:spPr>
          <a:xfrm>
            <a:off x="1547664" y="2708920"/>
            <a:ext cx="5680672" cy="3301639"/>
          </a:xfrm>
          <a:prstGeom prst="rect">
            <a:avLst/>
          </a:prstGeom>
        </p:spPr>
      </p:pic>
      <p:sp>
        <p:nvSpPr>
          <p:cNvPr id="2" name="文本框 1">
            <a:extLst>
              <a:ext uri="{FF2B5EF4-FFF2-40B4-BE49-F238E27FC236}">
                <a16:creationId xmlns:a16="http://schemas.microsoft.com/office/drawing/2014/main" id="{82AE56AB-A7B8-4CC4-9492-AAC616F08B90}"/>
              </a:ext>
            </a:extLst>
          </p:cNvPr>
          <p:cNvSpPr txBox="1"/>
          <p:nvPr/>
        </p:nvSpPr>
        <p:spPr>
          <a:xfrm>
            <a:off x="484893" y="1569676"/>
            <a:ext cx="7902878" cy="1200329"/>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high: </a:t>
            </a:r>
            <a:r>
              <a:rPr lang="en-US" altLang="zh-CN" b="1" dirty="0">
                <a:solidFill>
                  <a:srgbClr val="FF0000"/>
                </a:solidFill>
                <a:latin typeface="Times New Roman" panose="02020603050405020304" pitchFamily="18" charset="0"/>
                <a:cs typeface="Times New Roman" panose="02020603050405020304" pitchFamily="18" charset="0"/>
              </a:rPr>
              <a:t>Processing Speed vs Delay Discounting vs Cognitive Flexibility</a:t>
            </a:r>
          </a:p>
          <a:p>
            <a:r>
              <a:rPr lang="en-US" altLang="zh-CN" b="1" dirty="0">
                <a:latin typeface="Times New Roman" panose="02020603050405020304" pitchFamily="18" charset="0"/>
                <a:cs typeface="Times New Roman" panose="02020603050405020304" pitchFamily="18" charset="0"/>
              </a:rPr>
              <a:t>a. Executive </a:t>
            </a:r>
          </a:p>
          <a:p>
            <a:r>
              <a:rPr lang="en-US" altLang="zh-CN" b="1" dirty="0">
                <a:latin typeface="Times New Roman" panose="02020603050405020304" pitchFamily="18" charset="0"/>
                <a:cs typeface="Times New Roman" panose="02020603050405020304" pitchFamily="18" charset="0"/>
              </a:rPr>
              <a:t>b. Decision </a:t>
            </a:r>
          </a:p>
          <a:p>
            <a:r>
              <a:rPr lang="en-US" altLang="zh-CN" b="1" dirty="0">
                <a:latin typeface="Times New Roman" panose="02020603050405020304" pitchFamily="18" charset="0"/>
                <a:cs typeface="Times New Roman" panose="02020603050405020304" pitchFamily="18" charset="0"/>
              </a:rPr>
              <a:t>(Prefrontal cortex)</a:t>
            </a:r>
          </a:p>
        </p:txBody>
      </p:sp>
      <p:sp>
        <p:nvSpPr>
          <p:cNvPr id="7" name="椭圆 6">
            <a:extLst>
              <a:ext uri="{FF2B5EF4-FFF2-40B4-BE49-F238E27FC236}">
                <a16:creationId xmlns:a16="http://schemas.microsoft.com/office/drawing/2014/main" id="{CF1E0278-03BD-0FCC-4A52-A1412FC9F2FA}"/>
              </a:ext>
            </a:extLst>
          </p:cNvPr>
          <p:cNvSpPr/>
          <p:nvPr/>
        </p:nvSpPr>
        <p:spPr>
          <a:xfrm>
            <a:off x="3635896" y="4606550"/>
            <a:ext cx="45719"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8CBEAC2-0142-13A1-D601-AD58C3DFA303}"/>
              </a:ext>
            </a:extLst>
          </p:cNvPr>
          <p:cNvSpPr/>
          <p:nvPr/>
        </p:nvSpPr>
        <p:spPr>
          <a:xfrm>
            <a:off x="3658755" y="4372549"/>
            <a:ext cx="45719"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7804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Results</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9A38E2D2-163F-2527-0952-B4BB9221295D}"/>
              </a:ext>
            </a:extLst>
          </p:cNvPr>
          <p:cNvSpPr txBox="1"/>
          <p:nvPr/>
        </p:nvSpPr>
        <p:spPr>
          <a:xfrm>
            <a:off x="989602" y="1196752"/>
            <a:ext cx="7164796" cy="338554"/>
          </a:xfrm>
          <a:prstGeom prst="rect">
            <a:avLst/>
          </a:prstGeom>
          <a:noFill/>
        </p:spPr>
        <p:txBody>
          <a:bodyPr wrap="square" rtlCol="0">
            <a:spAutoFit/>
          </a:bodyPr>
          <a:lstStyle/>
          <a:p>
            <a:r>
              <a:rPr lang="en-US" altLang="zh-CN" sz="1600" b="1" i="0" dirty="0">
                <a:solidFill>
                  <a:srgbClr val="1F1F1F"/>
                </a:solidFill>
                <a:effectLst/>
                <a:latin typeface="+mj-ea"/>
                <a:ea typeface="+mj-ea"/>
                <a:cs typeface="Times New Roman" panose="02020603050405020304" pitchFamily="18" charset="0"/>
              </a:rPr>
              <a:t>3. </a:t>
            </a:r>
            <a:r>
              <a:rPr lang="zh-CN" altLang="en-US" sz="1600" b="1" dirty="0">
                <a:solidFill>
                  <a:srgbClr val="1F1F1F"/>
                </a:solidFill>
                <a:latin typeface="+mj-ea"/>
                <a:ea typeface="+mj-ea"/>
                <a:cs typeface="Times New Roman" panose="02020603050405020304" pitchFamily="18" charset="0"/>
              </a:rPr>
              <a:t>由特征重要性的相似度分析预测变量间在脑连接层面的潜在联系</a:t>
            </a:r>
            <a:r>
              <a:rPr lang="en-US" altLang="zh-CN" sz="1600" b="1" i="0" dirty="0">
                <a:solidFill>
                  <a:srgbClr val="1F1F1F"/>
                </a:solidFill>
                <a:effectLst/>
                <a:latin typeface="+mj-ea"/>
                <a:ea typeface="+mj-ea"/>
                <a:cs typeface="Times New Roman" panose="02020603050405020304" pitchFamily="18" charset="0"/>
              </a:rPr>
              <a:t> </a:t>
            </a:r>
          </a:p>
        </p:txBody>
      </p:sp>
      <p:pic>
        <p:nvPicPr>
          <p:cNvPr id="3" name="图片 2">
            <a:extLst>
              <a:ext uri="{FF2B5EF4-FFF2-40B4-BE49-F238E27FC236}">
                <a16:creationId xmlns:a16="http://schemas.microsoft.com/office/drawing/2014/main" id="{1D718995-FE02-EF2E-77EB-5F697358DA45}"/>
              </a:ext>
            </a:extLst>
          </p:cNvPr>
          <p:cNvPicPr>
            <a:picLocks noChangeAspect="1"/>
          </p:cNvPicPr>
          <p:nvPr/>
        </p:nvPicPr>
        <p:blipFill rotWithShape="1">
          <a:blip r:embed="rId2">
            <a:extLst>
              <a:ext uri="{28A0092B-C50C-407E-A947-70E740481C1C}">
                <a14:useLocalDpi xmlns:a14="http://schemas.microsoft.com/office/drawing/2010/main" val="0"/>
              </a:ext>
            </a:extLst>
          </a:blip>
          <a:srcRect t="34218"/>
          <a:stretch/>
        </p:blipFill>
        <p:spPr>
          <a:xfrm>
            <a:off x="1547664" y="2708920"/>
            <a:ext cx="5680672" cy="3301639"/>
          </a:xfrm>
          <a:prstGeom prst="rect">
            <a:avLst/>
          </a:prstGeom>
        </p:spPr>
      </p:pic>
      <p:sp>
        <p:nvSpPr>
          <p:cNvPr id="2" name="文本框 1">
            <a:extLst>
              <a:ext uri="{FF2B5EF4-FFF2-40B4-BE49-F238E27FC236}">
                <a16:creationId xmlns:a16="http://schemas.microsoft.com/office/drawing/2014/main" id="{82AE56AB-A7B8-4CC4-9492-AAC616F08B90}"/>
              </a:ext>
            </a:extLst>
          </p:cNvPr>
          <p:cNvSpPr txBox="1"/>
          <p:nvPr/>
        </p:nvSpPr>
        <p:spPr>
          <a:xfrm>
            <a:off x="1223853" y="1628800"/>
            <a:ext cx="7902878" cy="646331"/>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low: </a:t>
            </a:r>
            <a:r>
              <a:rPr lang="en-US" altLang="zh-CN" b="1" dirty="0">
                <a:solidFill>
                  <a:srgbClr val="FF0000"/>
                </a:solidFill>
                <a:latin typeface="Times New Roman" panose="02020603050405020304" pitchFamily="18" charset="0"/>
                <a:cs typeface="Times New Roman" panose="02020603050405020304" pitchFamily="18" charset="0"/>
              </a:rPr>
              <a:t>Episodic Memory vs Delay Discounting</a:t>
            </a:r>
          </a:p>
          <a:p>
            <a:r>
              <a:rPr lang="en-US" altLang="zh-CN" b="1" dirty="0">
                <a:latin typeface="Times New Roman" panose="02020603050405020304" pitchFamily="18" charset="0"/>
                <a:cs typeface="Times New Roman" panose="02020603050405020304" pitchFamily="18" charset="0"/>
              </a:rPr>
              <a:t>	Memory vs Decision </a:t>
            </a:r>
          </a:p>
        </p:txBody>
      </p:sp>
      <p:sp>
        <p:nvSpPr>
          <p:cNvPr id="7" name="椭圆 6">
            <a:extLst>
              <a:ext uri="{FF2B5EF4-FFF2-40B4-BE49-F238E27FC236}">
                <a16:creationId xmlns:a16="http://schemas.microsoft.com/office/drawing/2014/main" id="{CF1E0278-03BD-0FCC-4A52-A1412FC9F2FA}"/>
              </a:ext>
            </a:extLst>
          </p:cNvPr>
          <p:cNvSpPr/>
          <p:nvPr/>
        </p:nvSpPr>
        <p:spPr>
          <a:xfrm>
            <a:off x="3419872" y="4613939"/>
            <a:ext cx="45719"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6039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Discussion</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3AE0CDED-373D-3DAA-EB79-8196101CCB6F}"/>
              </a:ext>
            </a:extLst>
          </p:cNvPr>
          <p:cNvSpPr txBox="1"/>
          <p:nvPr/>
        </p:nvSpPr>
        <p:spPr>
          <a:xfrm>
            <a:off x="971600" y="1268760"/>
            <a:ext cx="7704856" cy="4154984"/>
          </a:xfrm>
          <a:prstGeom prst="rect">
            <a:avLst/>
          </a:prstGeom>
          <a:noFill/>
        </p:spPr>
        <p:txBody>
          <a:bodyPr wrap="square" rtlCol="0">
            <a:spAutoFit/>
          </a:bodyPr>
          <a:lstStyle/>
          <a:p>
            <a:r>
              <a:rPr lang="en-US" altLang="zh-CN"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1. </a:t>
            </a:r>
            <a:r>
              <a:rPr lang="zh-CN" altLang="en-US"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与其他方法的对比</a:t>
            </a:r>
            <a:endParaRPr lang="en-US" altLang="zh-CN"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endParaRPr>
          </a:p>
          <a:p>
            <a:r>
              <a:rPr lang="en-US" altLang="zh-CN" dirty="0">
                <a:latin typeface="仿宋" panose="02010609060101010101" pitchFamily="49" charset="-122"/>
                <a:ea typeface="仿宋" panose="02010609060101010101" pitchFamily="49" charset="-122"/>
                <a:cs typeface="Times New Roman" panose="02020603050405020304" pitchFamily="18" charset="0"/>
              </a:rPr>
              <a:t>  a. </a:t>
            </a:r>
            <a:r>
              <a:rPr lang="zh-CN" altLang="en-US" dirty="0">
                <a:latin typeface="仿宋" panose="02010609060101010101" pitchFamily="49" charset="-122"/>
                <a:ea typeface="仿宋" panose="02010609060101010101" pitchFamily="49" charset="-122"/>
                <a:cs typeface="Times New Roman" panose="02020603050405020304" pitchFamily="18" charset="0"/>
              </a:rPr>
              <a:t>多核</a:t>
            </a:r>
            <a:r>
              <a:rPr lang="en-US" altLang="zh-CN" dirty="0">
                <a:latin typeface="仿宋" panose="02010609060101010101" pitchFamily="49" charset="-122"/>
                <a:ea typeface="仿宋" panose="02010609060101010101" pitchFamily="49" charset="-122"/>
                <a:cs typeface="Times New Roman" panose="02020603050405020304" pitchFamily="18" charset="0"/>
              </a:rPr>
              <a:t>KRR</a:t>
            </a:r>
            <a:r>
              <a:rPr lang="zh-CN" altLang="en-US" dirty="0">
                <a:latin typeface="仿宋" panose="02010609060101010101" pitchFamily="49" charset="-122"/>
                <a:ea typeface="仿宋" panose="02010609060101010101" pitchFamily="49" charset="-122"/>
                <a:cs typeface="Times New Roman" panose="02020603050405020304" pitchFamily="18" charset="0"/>
              </a:rPr>
              <a:t>，静息</a:t>
            </a:r>
            <a:r>
              <a:rPr lang="en-US" altLang="zh-CN" dirty="0">
                <a:latin typeface="仿宋" panose="02010609060101010101" pitchFamily="49" charset="-122"/>
                <a:ea typeface="仿宋" panose="02010609060101010101" pitchFamily="49" charset="-122"/>
                <a:cs typeface="Times New Roman" panose="02020603050405020304" pitchFamily="18" charset="0"/>
              </a:rPr>
              <a:t>FC+</a:t>
            </a:r>
            <a:r>
              <a:rPr lang="zh-CN" altLang="en-US" dirty="0">
                <a:latin typeface="仿宋" panose="02010609060101010101" pitchFamily="49" charset="-122"/>
                <a:ea typeface="仿宋" panose="02010609060101010101" pitchFamily="49" charset="-122"/>
                <a:cs typeface="Times New Roman" panose="02020603050405020304" pitchFamily="18" charset="0"/>
              </a:rPr>
              <a:t>任务</a:t>
            </a:r>
            <a:r>
              <a:rPr lang="en-US" altLang="zh-CN" dirty="0">
                <a:latin typeface="仿宋" panose="02010609060101010101" pitchFamily="49" charset="-122"/>
                <a:ea typeface="仿宋" panose="02010609060101010101" pitchFamily="49" charset="-122"/>
                <a:cs typeface="Times New Roman" panose="02020603050405020304" pitchFamily="18" charset="0"/>
              </a:rPr>
              <a:t>FC</a:t>
            </a:r>
          </a:p>
          <a:p>
            <a:r>
              <a:rPr lang="en-US" altLang="zh-CN" dirty="0">
                <a:latin typeface="仿宋" panose="02010609060101010101" pitchFamily="49" charset="-122"/>
                <a:ea typeface="仿宋" panose="02010609060101010101" pitchFamily="49" charset="-122"/>
                <a:cs typeface="Times New Roman" panose="02020603050405020304" pitchFamily="18" charset="0"/>
              </a:rPr>
              <a:t>  b. </a:t>
            </a:r>
            <a:r>
              <a:rPr lang="zh-CN" altLang="en-US" dirty="0">
                <a:latin typeface="仿宋" panose="02010609060101010101" pitchFamily="49" charset="-122"/>
                <a:ea typeface="仿宋" panose="02010609060101010101" pitchFamily="49" charset="-122"/>
                <a:cs typeface="Times New Roman" panose="02020603050405020304" pitchFamily="18" charset="0"/>
              </a:rPr>
              <a:t>多核</a:t>
            </a:r>
            <a:r>
              <a:rPr lang="en-US" altLang="zh-CN" dirty="0">
                <a:latin typeface="仿宋" panose="02010609060101010101" pitchFamily="49" charset="-122"/>
                <a:ea typeface="仿宋" panose="02010609060101010101" pitchFamily="49" charset="-122"/>
                <a:cs typeface="Times New Roman" panose="02020603050405020304" pitchFamily="18" charset="0"/>
              </a:rPr>
              <a:t>KRR, </a:t>
            </a:r>
            <a:r>
              <a:rPr lang="zh-CN" altLang="en-US" dirty="0">
                <a:latin typeface="仿宋" panose="02010609060101010101" pitchFamily="49" charset="-122"/>
                <a:ea typeface="仿宋" panose="02010609060101010101" pitchFamily="49" charset="-122"/>
                <a:cs typeface="Times New Roman" panose="02020603050405020304" pitchFamily="18" charset="0"/>
              </a:rPr>
              <a:t>静息</a:t>
            </a:r>
            <a:r>
              <a:rPr lang="en-US" altLang="zh-CN" dirty="0">
                <a:latin typeface="仿宋" panose="02010609060101010101" pitchFamily="49" charset="-122"/>
                <a:ea typeface="仿宋" panose="02010609060101010101" pitchFamily="49" charset="-122"/>
                <a:cs typeface="Times New Roman" panose="02020603050405020304" pitchFamily="18" charset="0"/>
              </a:rPr>
              <a:t>FC+</a:t>
            </a:r>
            <a:r>
              <a:rPr lang="zh-CN" altLang="en-US" dirty="0">
                <a:latin typeface="仿宋" panose="02010609060101010101" pitchFamily="49" charset="-122"/>
                <a:ea typeface="仿宋" panose="02010609060101010101" pitchFamily="49" charset="-122"/>
                <a:cs typeface="Times New Roman" panose="02020603050405020304" pitchFamily="18" charset="0"/>
              </a:rPr>
              <a:t>任务</a:t>
            </a:r>
            <a:r>
              <a:rPr lang="en-US" altLang="zh-CN" dirty="0">
                <a:latin typeface="仿宋" panose="02010609060101010101" pitchFamily="49" charset="-122"/>
                <a:ea typeface="仿宋" panose="02010609060101010101" pitchFamily="49" charset="-122"/>
                <a:cs typeface="Times New Roman" panose="02020603050405020304" pitchFamily="18" charset="0"/>
              </a:rPr>
              <a:t>FC;SC</a:t>
            </a:r>
          </a:p>
          <a:p>
            <a:r>
              <a:rPr lang="en-US" altLang="zh-CN" dirty="0">
                <a:latin typeface="仿宋" panose="02010609060101010101" pitchFamily="49" charset="-122"/>
                <a:ea typeface="仿宋" panose="02010609060101010101" pitchFamily="49" charset="-122"/>
                <a:cs typeface="Times New Roman" panose="02020603050405020304" pitchFamily="18" charset="0"/>
              </a:rPr>
              <a:t>  c. LRR</a:t>
            </a:r>
            <a:r>
              <a:rPr lang="zh-CN" altLang="en-US" dirty="0">
                <a:latin typeface="仿宋" panose="02010609060101010101" pitchFamily="49" charset="-122"/>
                <a:ea typeface="仿宋" panose="02010609060101010101" pitchFamily="49" charset="-122"/>
                <a:cs typeface="Times New Roman" panose="02020603050405020304" pitchFamily="18" charset="0"/>
              </a:rPr>
              <a:t>，将</a:t>
            </a:r>
            <a:r>
              <a:rPr lang="en-US" altLang="zh-CN" dirty="0">
                <a:latin typeface="仿宋" panose="02010609060101010101" pitchFamily="49" charset="-122"/>
                <a:ea typeface="仿宋" panose="02010609060101010101" pitchFamily="49" charset="-122"/>
                <a:cs typeface="Times New Roman" panose="02020603050405020304" pitchFamily="18" charset="0"/>
              </a:rPr>
              <a:t>FC</a:t>
            </a:r>
            <a:r>
              <a:rPr lang="zh-CN" altLang="en-US" dirty="0">
                <a:latin typeface="仿宋" panose="02010609060101010101" pitchFamily="49" charset="-122"/>
                <a:ea typeface="仿宋" panose="02010609060101010101" pitchFamily="49" charset="-122"/>
                <a:cs typeface="Times New Roman" panose="02020603050405020304" pitchFamily="18" charset="0"/>
              </a:rPr>
              <a:t>和</a:t>
            </a:r>
            <a:r>
              <a:rPr lang="en-US" altLang="zh-CN" dirty="0">
                <a:latin typeface="仿宋" panose="02010609060101010101" pitchFamily="49" charset="-122"/>
                <a:ea typeface="仿宋" panose="02010609060101010101" pitchFamily="49" charset="-122"/>
                <a:cs typeface="Times New Roman" panose="02020603050405020304" pitchFamily="18" charset="0"/>
              </a:rPr>
              <a:t>SC</a:t>
            </a:r>
            <a:r>
              <a:rPr lang="zh-CN" altLang="en-US" dirty="0">
                <a:latin typeface="仿宋" panose="02010609060101010101" pitchFamily="49" charset="-122"/>
                <a:ea typeface="仿宋" panose="02010609060101010101" pitchFamily="49" charset="-122"/>
                <a:cs typeface="Times New Roman" panose="02020603050405020304" pitchFamily="18" charset="0"/>
              </a:rPr>
              <a:t>特征直接连接</a:t>
            </a:r>
            <a:endParaRPr lang="en-US" altLang="zh-CN" dirty="0">
              <a:latin typeface="仿宋" panose="02010609060101010101" pitchFamily="49" charset="-122"/>
              <a:ea typeface="仿宋" panose="02010609060101010101" pitchFamily="49" charset="-122"/>
              <a:cs typeface="Times New Roman" panose="02020603050405020304" pitchFamily="18" charset="0"/>
            </a:endParaRPr>
          </a:p>
          <a:p>
            <a:endParaRPr lang="en-US" altLang="zh-CN" dirty="0">
              <a:latin typeface="仿宋" panose="02010609060101010101" pitchFamily="49" charset="-122"/>
              <a:ea typeface="仿宋" panose="02010609060101010101" pitchFamily="49" charset="-122"/>
              <a:cs typeface="Times New Roman" panose="02020603050405020304" pitchFamily="18" charset="0"/>
            </a:endParaRPr>
          </a:p>
          <a:p>
            <a:r>
              <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2. </a:t>
            </a:r>
            <a:r>
              <a:rPr lang="zh-CN" altLang="en-US"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不足</a:t>
            </a:r>
            <a:endPar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endPar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r>
              <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3. </a:t>
            </a:r>
            <a:r>
              <a:rPr lang="zh-CN" altLang="en-US"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待探索的</a:t>
            </a:r>
            <a:endPar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endPar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r>
              <a:rPr lang="zh-CN" altLang="en-US" sz="1600"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特征重要性</a:t>
            </a:r>
            <a:r>
              <a:rPr lang="en-US" altLang="zh-CN" sz="1600" dirty="0">
                <a:solidFill>
                  <a:srgbClr val="1F1F1F"/>
                </a:solidFill>
                <a:latin typeface="仿宋" panose="02010609060101010101" pitchFamily="49" charset="-122"/>
                <a:ea typeface="仿宋" panose="02010609060101010101" pitchFamily="49" charset="-122"/>
                <a:cs typeface="Times New Roman" panose="02020603050405020304" pitchFamily="18" charset="0"/>
              </a:rPr>
              <a:t>(79800*13)</a:t>
            </a:r>
            <a:r>
              <a:rPr lang="zh-CN" altLang="en-US" sz="1600" dirty="0">
                <a:solidFill>
                  <a:srgbClr val="1F1F1F"/>
                </a:solidFill>
                <a:latin typeface="仿宋" panose="02010609060101010101" pitchFamily="49" charset="-122"/>
                <a:ea typeface="仿宋" panose="02010609060101010101" pitchFamily="49" charset="-122"/>
                <a:cs typeface="Times New Roman" panose="02020603050405020304" pitchFamily="18" charset="0"/>
              </a:rPr>
              <a:t>➡恢复为</a:t>
            </a:r>
            <a:r>
              <a:rPr lang="en-US" altLang="zh-CN" sz="1600" dirty="0">
                <a:solidFill>
                  <a:srgbClr val="1F1F1F"/>
                </a:solidFill>
                <a:latin typeface="仿宋" panose="02010609060101010101" pitchFamily="49" charset="-122"/>
                <a:ea typeface="仿宋" panose="02010609060101010101" pitchFamily="49" charset="-122"/>
                <a:cs typeface="Times New Roman" panose="02020603050405020304" pitchFamily="18" charset="0"/>
              </a:rPr>
              <a:t>400*400</a:t>
            </a:r>
            <a:r>
              <a:rPr lang="zh-CN" altLang="en-US" sz="1600" dirty="0">
                <a:solidFill>
                  <a:srgbClr val="1F1F1F"/>
                </a:solidFill>
                <a:latin typeface="仿宋" panose="02010609060101010101" pitchFamily="49" charset="-122"/>
                <a:ea typeface="仿宋" panose="02010609060101010101" pitchFamily="49" charset="-122"/>
                <a:cs typeface="Times New Roman" panose="02020603050405020304" pitchFamily="18" charset="0"/>
              </a:rPr>
              <a:t>上三角矩阵➡补全为</a:t>
            </a:r>
            <a:r>
              <a:rPr lang="en-US" altLang="zh-CN" sz="1600" dirty="0">
                <a:solidFill>
                  <a:srgbClr val="1F1F1F"/>
                </a:solidFill>
                <a:latin typeface="仿宋" panose="02010609060101010101" pitchFamily="49" charset="-122"/>
                <a:ea typeface="仿宋" panose="02010609060101010101" pitchFamily="49" charset="-122"/>
                <a:cs typeface="Times New Roman" panose="02020603050405020304" pitchFamily="18" charset="0"/>
              </a:rPr>
              <a:t>400*400</a:t>
            </a:r>
            <a:r>
              <a:rPr lang="zh-CN" altLang="en-US" sz="1600"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矩阵</a:t>
            </a:r>
            <a:endParaRPr lang="en-US" altLang="zh-CN" sz="1600"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endParaRPr lang="en-US" altLang="zh-CN" sz="16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r>
              <a:rPr lang="zh-CN" altLang="en-US" sz="16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具体到脑图谱，进一步分析</a:t>
            </a:r>
            <a:r>
              <a:rPr lang="en-US" altLang="zh-CN" sz="16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13</a:t>
            </a:r>
            <a:r>
              <a:rPr lang="zh-CN" altLang="en-US" sz="16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个认知任务之间在人脑具体区域的响应相似度，以探索认知任务背后的脑连接机制。</a:t>
            </a:r>
            <a:r>
              <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	</a:t>
            </a:r>
            <a:endParaRPr lang="zh-CN" altLang="en-US"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3C976C85-246F-EC1B-5EE6-ECD5D9E84D0C}"/>
              </a:ext>
            </a:extLst>
          </p:cNvPr>
          <p:cNvSpPr txBox="1"/>
          <p:nvPr/>
        </p:nvSpPr>
        <p:spPr>
          <a:xfrm>
            <a:off x="467544" y="5526584"/>
            <a:ext cx="7632848" cy="830997"/>
          </a:xfrm>
          <a:prstGeom prst="rect">
            <a:avLst/>
          </a:prstGeom>
          <a:noFill/>
        </p:spPr>
        <p:txBody>
          <a:bodyPr wrap="square">
            <a:spAutoFit/>
          </a:bodyPr>
          <a:lstStyle/>
          <a:p>
            <a:pPr marL="228600" indent="-228600">
              <a:buAutoNum type="alphaLcPeriod"/>
            </a:pPr>
            <a:r>
              <a:rPr lang="en-US" altLang="zh-CN" sz="800" dirty="0">
                <a:latin typeface="Times New Roman" panose="02020603050405020304" pitchFamily="18" charset="0"/>
                <a:cs typeface="Times New Roman" panose="02020603050405020304" pitchFamily="18" charset="0"/>
              </a:rPr>
              <a:t>Chen J, Tam A, </a:t>
            </a:r>
            <a:r>
              <a:rPr lang="en-US" altLang="zh-CN" sz="800" dirty="0" err="1">
                <a:latin typeface="Times New Roman" panose="02020603050405020304" pitchFamily="18" charset="0"/>
                <a:cs typeface="Times New Roman" panose="02020603050405020304" pitchFamily="18" charset="0"/>
              </a:rPr>
              <a:t>Kebets</a:t>
            </a:r>
            <a:r>
              <a:rPr lang="en-US" altLang="zh-CN" sz="800" dirty="0">
                <a:latin typeface="Times New Roman" panose="02020603050405020304" pitchFamily="18" charset="0"/>
                <a:cs typeface="Times New Roman" panose="02020603050405020304" pitchFamily="18" charset="0"/>
              </a:rPr>
              <a:t> V, et al. Shared and unique brain network features predict cognitive, personality, and mental health scores in the ABCD study[J]. Nature communications, 2022, 13(1): 2217.</a:t>
            </a:r>
          </a:p>
          <a:p>
            <a:pPr marL="228600" indent="-228600">
              <a:buAutoNum type="alphaLcPeriod"/>
            </a:pPr>
            <a:r>
              <a:rPr lang="en-US" altLang="zh-CN" sz="800" dirty="0">
                <a:latin typeface="Times New Roman" panose="02020603050405020304" pitchFamily="18" charset="0"/>
                <a:cs typeface="Times New Roman" panose="02020603050405020304" pitchFamily="18" charset="0"/>
              </a:rPr>
              <a:t>Ooi L Q R, Chen J, Zhang S, et al. Comparison of individualized behavioral predictions across anatomical, diffusion and functional connectivity MRI[J]. </a:t>
            </a:r>
            <a:r>
              <a:rPr lang="en-US" altLang="zh-CN" sz="800" dirty="0" err="1">
                <a:latin typeface="Times New Roman" panose="02020603050405020304" pitchFamily="18" charset="0"/>
                <a:cs typeface="Times New Roman" panose="02020603050405020304" pitchFamily="18" charset="0"/>
              </a:rPr>
              <a:t>NeuroImage</a:t>
            </a:r>
            <a:r>
              <a:rPr lang="en-US" altLang="zh-CN" sz="800" dirty="0">
                <a:latin typeface="Times New Roman" panose="02020603050405020304" pitchFamily="18" charset="0"/>
                <a:cs typeface="Times New Roman" panose="02020603050405020304" pitchFamily="18" charset="0"/>
              </a:rPr>
              <a:t>, 2022, 263: 119636.</a:t>
            </a:r>
          </a:p>
          <a:p>
            <a:pPr marL="228600" indent="-228600">
              <a:buAutoNum type="alphaLcPeriod"/>
            </a:pPr>
            <a:r>
              <a:rPr lang="en-US" altLang="zh-CN" sz="800" dirty="0" err="1">
                <a:latin typeface="Times New Roman" panose="02020603050405020304" pitchFamily="18" charset="0"/>
                <a:cs typeface="Times New Roman" panose="02020603050405020304" pitchFamily="18" charset="0"/>
              </a:rPr>
              <a:t>Dhamala</a:t>
            </a:r>
            <a:r>
              <a:rPr lang="en-US" altLang="zh-CN" sz="800" dirty="0">
                <a:latin typeface="Times New Roman" panose="02020603050405020304" pitchFamily="18" charset="0"/>
                <a:cs typeface="Times New Roman" panose="02020603050405020304" pitchFamily="18" charset="0"/>
              </a:rPr>
              <a:t> E, Jamison K W, Jaywant A, et al. Distinct functional and structural connections predict </a:t>
            </a:r>
            <a:r>
              <a:rPr lang="en-US" altLang="zh-CN" sz="800" dirty="0" err="1">
                <a:latin typeface="Times New Roman" panose="02020603050405020304" pitchFamily="18" charset="0"/>
                <a:cs typeface="Times New Roman" panose="02020603050405020304" pitchFamily="18" charset="0"/>
              </a:rPr>
              <a:t>crystallised</a:t>
            </a:r>
            <a:r>
              <a:rPr lang="en-US" altLang="zh-CN" sz="800" dirty="0">
                <a:latin typeface="Times New Roman" panose="02020603050405020304" pitchFamily="18" charset="0"/>
                <a:cs typeface="Times New Roman" panose="02020603050405020304" pitchFamily="18" charset="0"/>
              </a:rPr>
              <a:t> and fluid cognition in healthy adults[J]. Human brain mapping, 2021, 42(10): 3102-3118.</a:t>
            </a:r>
            <a:endParaRPr lang="zh-CN" alt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3294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Conclusion</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518E5135-A17E-B4A2-C398-98AF2EE79038}"/>
              </a:ext>
            </a:extLst>
          </p:cNvPr>
          <p:cNvSpPr txBox="1"/>
          <p:nvPr/>
        </p:nvSpPr>
        <p:spPr>
          <a:xfrm>
            <a:off x="1331640" y="1916832"/>
            <a:ext cx="6912768" cy="2308324"/>
          </a:xfrm>
          <a:prstGeom prst="rect">
            <a:avLst/>
          </a:prstGeom>
          <a:noFill/>
        </p:spPr>
        <p:txBody>
          <a:bodyPr wrap="square" rtlCol="0">
            <a:spAutoFit/>
          </a:bodyPr>
          <a:lstStyle/>
          <a:p>
            <a:r>
              <a:rPr lang="en-US" altLang="zh-CN"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1.</a:t>
            </a:r>
            <a:r>
              <a:rPr lang="zh-CN" altLang="en-US"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基于</a:t>
            </a:r>
            <a:r>
              <a:rPr lang="en-US" altLang="zh-CN"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FC2</a:t>
            </a:r>
            <a:r>
              <a:rPr lang="zh-CN" altLang="en-US"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的单核</a:t>
            </a:r>
            <a:r>
              <a:rPr lang="en-US" altLang="zh-CN"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KRR</a:t>
            </a:r>
            <a:r>
              <a:rPr lang="zh-CN" altLang="en-US"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模型可以显著预测认知变量</a:t>
            </a:r>
            <a:endParaRPr lang="en-US" altLang="zh-CN" sz="2400" dirty="0">
              <a:latin typeface="仿宋" panose="02010609060101010101" pitchFamily="49" charset="-122"/>
              <a:ea typeface="仿宋" panose="02010609060101010101" pitchFamily="49" charset="-122"/>
              <a:cs typeface="Times New Roman" panose="02020603050405020304" pitchFamily="18" charset="0"/>
            </a:endParaRPr>
          </a:p>
          <a:p>
            <a:endPar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r>
              <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2.</a:t>
            </a:r>
            <a:r>
              <a:rPr lang="zh-CN" altLang="en-US"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多核</a:t>
            </a:r>
            <a:r>
              <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KRR</a:t>
            </a:r>
            <a:r>
              <a:rPr lang="zh-CN" altLang="en-US"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提升预测效果，但未实现显著预测</a:t>
            </a:r>
            <a:endPar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endPar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r>
              <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3.</a:t>
            </a:r>
            <a:r>
              <a:rPr lang="zh-CN" altLang="en-US"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部分认知任务的特征重要性具有较高的相似度，可能在脑连接层面存在潜在联系</a:t>
            </a:r>
            <a:r>
              <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 </a:t>
            </a:r>
            <a:endParaRPr lang="zh-CN" altLang="en-US"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77263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Appendix</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9CE0D767-BB30-4D0C-9961-17D82A909DC9}"/>
              </a:ext>
            </a:extLst>
          </p:cNvPr>
          <p:cNvSpPr txBox="1"/>
          <p:nvPr/>
        </p:nvSpPr>
        <p:spPr>
          <a:xfrm>
            <a:off x="1259632" y="1196752"/>
            <a:ext cx="6912768" cy="1661993"/>
          </a:xfrm>
          <a:prstGeom prst="rect">
            <a:avLst/>
          </a:prstGeom>
          <a:noFill/>
        </p:spPr>
        <p:txBody>
          <a:bodyPr wrap="square" rtlCol="0">
            <a:spAutoFit/>
          </a:bodyPr>
          <a:lstStyle/>
          <a:p>
            <a:r>
              <a:rPr lang="zh-CN" altLang="en-US"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失败尝试</a:t>
            </a:r>
            <a:endParaRPr lang="en-US" altLang="zh-CN"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endParaRPr>
          </a:p>
          <a:p>
            <a:r>
              <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    </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实验之初，我们使用</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python</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，结合</a:t>
            </a:r>
            <a:r>
              <a:rPr lang="en-US" altLang="zh-CN" dirty="0" err="1">
                <a:solidFill>
                  <a:srgbClr val="1F1F1F"/>
                </a:solidFill>
                <a:latin typeface="仿宋" panose="02010609060101010101" pitchFamily="49" charset="-122"/>
                <a:ea typeface="仿宋" panose="02010609060101010101" pitchFamily="49" charset="-122"/>
                <a:cs typeface="Times New Roman" panose="02020603050405020304" pitchFamily="18" charset="0"/>
              </a:rPr>
              <a:t>sklearn</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库，自主实现了整个预测流程，但是效果很不理想，过拟合严重，无论是改变超参数，还是更换模型（岭回归、</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KRR</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SVR</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KNN……</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），都无法改变这一状况。</a:t>
            </a:r>
          </a:p>
        </p:txBody>
      </p:sp>
      <p:pic>
        <p:nvPicPr>
          <p:cNvPr id="5" name="图片 4">
            <a:extLst>
              <a:ext uri="{FF2B5EF4-FFF2-40B4-BE49-F238E27FC236}">
                <a16:creationId xmlns:a16="http://schemas.microsoft.com/office/drawing/2014/main" id="{EA2DBD1F-3839-74A3-C5A9-3549ABD2DC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9724" y="2924944"/>
            <a:ext cx="5864551" cy="3127761"/>
          </a:xfrm>
          <a:prstGeom prst="rect">
            <a:avLst/>
          </a:prstGeom>
        </p:spPr>
      </p:pic>
    </p:spTree>
    <p:extLst>
      <p:ext uri="{BB962C8B-B14F-4D97-AF65-F5344CB8AC3E}">
        <p14:creationId xmlns:p14="http://schemas.microsoft.com/office/powerpoint/2010/main" val="365357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Appendix</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79DB21E2-7732-78A0-72C5-2A414FC4BBEF}"/>
              </a:ext>
            </a:extLst>
          </p:cNvPr>
          <p:cNvSpPr txBox="1"/>
          <p:nvPr/>
        </p:nvSpPr>
        <p:spPr>
          <a:xfrm>
            <a:off x="1259632" y="1196752"/>
            <a:ext cx="6912768" cy="369332"/>
          </a:xfrm>
          <a:prstGeom prst="rect">
            <a:avLst/>
          </a:prstGeom>
          <a:noFill/>
        </p:spPr>
        <p:txBody>
          <a:bodyPr wrap="square" rtlCol="0">
            <a:spAutoFit/>
          </a:bodyPr>
          <a:lstStyle/>
          <a:p>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KRR</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的</a:t>
            </a:r>
            <a:r>
              <a:rPr lang="en-US" altLang="zh-CN" sz="1800" dirty="0">
                <a:solidFill>
                  <a:srgbClr val="1F1F1F"/>
                </a:solidFill>
                <a:latin typeface="Times New Roman" panose="02020603050405020304" pitchFamily="18" charset="0"/>
                <a:cs typeface="Times New Roman" panose="02020603050405020304" pitchFamily="18" charset="0"/>
              </a:rPr>
              <a:t>Pearson's correlation</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结果</a:t>
            </a:r>
          </a:p>
        </p:txBody>
      </p:sp>
      <p:pic>
        <p:nvPicPr>
          <p:cNvPr id="7" name="图片 6">
            <a:extLst>
              <a:ext uri="{FF2B5EF4-FFF2-40B4-BE49-F238E27FC236}">
                <a16:creationId xmlns:a16="http://schemas.microsoft.com/office/drawing/2014/main" id="{4E85296C-35D5-83D5-70F1-8D4AEA9338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168" y="2106016"/>
            <a:ext cx="2576923" cy="1374359"/>
          </a:xfrm>
          <a:prstGeom prst="rect">
            <a:avLst/>
          </a:prstGeom>
        </p:spPr>
      </p:pic>
      <p:pic>
        <p:nvPicPr>
          <p:cNvPr id="9" name="图片 8">
            <a:extLst>
              <a:ext uri="{FF2B5EF4-FFF2-40B4-BE49-F238E27FC236}">
                <a16:creationId xmlns:a16="http://schemas.microsoft.com/office/drawing/2014/main" id="{A513DD57-E4BC-1972-8A74-2FD80BA78C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988" y="2106016"/>
            <a:ext cx="2576923" cy="1374359"/>
          </a:xfrm>
          <a:prstGeom prst="rect">
            <a:avLst/>
          </a:prstGeom>
        </p:spPr>
      </p:pic>
      <p:pic>
        <p:nvPicPr>
          <p:cNvPr id="11" name="图片 10">
            <a:extLst>
              <a:ext uri="{FF2B5EF4-FFF2-40B4-BE49-F238E27FC236}">
                <a16:creationId xmlns:a16="http://schemas.microsoft.com/office/drawing/2014/main" id="{040B61DC-A5D9-3ACB-2738-0B88481C84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8911" y="2037111"/>
            <a:ext cx="2835315" cy="1512168"/>
          </a:xfrm>
          <a:prstGeom prst="rect">
            <a:avLst/>
          </a:prstGeom>
        </p:spPr>
      </p:pic>
      <p:pic>
        <p:nvPicPr>
          <p:cNvPr id="15" name="图片 14">
            <a:extLst>
              <a:ext uri="{FF2B5EF4-FFF2-40B4-BE49-F238E27FC236}">
                <a16:creationId xmlns:a16="http://schemas.microsoft.com/office/drawing/2014/main" id="{877DFF9F-8FED-5DA4-1AC0-61967D608E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3888" y="4020308"/>
            <a:ext cx="2576923" cy="1374359"/>
          </a:xfrm>
          <a:prstGeom prst="rect">
            <a:avLst/>
          </a:prstGeom>
        </p:spPr>
      </p:pic>
      <p:pic>
        <p:nvPicPr>
          <p:cNvPr id="2" name="图片 1">
            <a:extLst>
              <a:ext uri="{FF2B5EF4-FFF2-40B4-BE49-F238E27FC236}">
                <a16:creationId xmlns:a16="http://schemas.microsoft.com/office/drawing/2014/main" id="{01915235-2452-2E60-C5FD-6B4D248E8B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144" y="4020307"/>
            <a:ext cx="2576925" cy="1374360"/>
          </a:xfrm>
          <a:prstGeom prst="rect">
            <a:avLst/>
          </a:prstGeom>
        </p:spPr>
      </p:pic>
    </p:spTree>
    <p:extLst>
      <p:ext uri="{BB962C8B-B14F-4D97-AF65-F5344CB8AC3E}">
        <p14:creationId xmlns:p14="http://schemas.microsoft.com/office/powerpoint/2010/main" val="2818061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Appendix</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79DB21E2-7732-78A0-72C5-2A414FC4BBEF}"/>
              </a:ext>
            </a:extLst>
          </p:cNvPr>
          <p:cNvSpPr txBox="1"/>
          <p:nvPr/>
        </p:nvSpPr>
        <p:spPr>
          <a:xfrm>
            <a:off x="1259632" y="1196752"/>
            <a:ext cx="6912768" cy="369332"/>
          </a:xfrm>
          <a:prstGeom prst="rect">
            <a:avLst/>
          </a:prstGeom>
          <a:noFill/>
        </p:spPr>
        <p:txBody>
          <a:bodyPr wrap="square" rtlCol="0">
            <a:spAutoFit/>
          </a:bodyPr>
          <a:lstStyle/>
          <a:p>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KRR</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的</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COD</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结果</a:t>
            </a:r>
          </a:p>
        </p:txBody>
      </p:sp>
      <p:pic>
        <p:nvPicPr>
          <p:cNvPr id="3" name="图片 2">
            <a:extLst>
              <a:ext uri="{FF2B5EF4-FFF2-40B4-BE49-F238E27FC236}">
                <a16:creationId xmlns:a16="http://schemas.microsoft.com/office/drawing/2014/main" id="{4520DA9F-BDD1-0E77-8402-665D0AC927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988840"/>
            <a:ext cx="3086835" cy="1646312"/>
          </a:xfrm>
          <a:prstGeom prst="rect">
            <a:avLst/>
          </a:prstGeom>
        </p:spPr>
      </p:pic>
      <p:pic>
        <p:nvPicPr>
          <p:cNvPr id="8" name="图片 7">
            <a:extLst>
              <a:ext uri="{FF2B5EF4-FFF2-40B4-BE49-F238E27FC236}">
                <a16:creationId xmlns:a16="http://schemas.microsoft.com/office/drawing/2014/main" id="{1FE6FB41-4B08-5C96-7B09-1AC4D284C2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0255" y="1957966"/>
            <a:ext cx="3086835" cy="1646312"/>
          </a:xfrm>
          <a:prstGeom prst="rect">
            <a:avLst/>
          </a:prstGeom>
        </p:spPr>
      </p:pic>
      <p:pic>
        <p:nvPicPr>
          <p:cNvPr id="12" name="图片 11">
            <a:extLst>
              <a:ext uri="{FF2B5EF4-FFF2-40B4-BE49-F238E27FC236}">
                <a16:creationId xmlns:a16="http://schemas.microsoft.com/office/drawing/2014/main" id="{2C15812A-F17E-1C60-C8E3-7D04587859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168" y="1988840"/>
            <a:ext cx="2951820" cy="1574304"/>
          </a:xfrm>
          <a:prstGeom prst="rect">
            <a:avLst/>
          </a:prstGeom>
        </p:spPr>
      </p:pic>
      <p:pic>
        <p:nvPicPr>
          <p:cNvPr id="16" name="图片 15">
            <a:extLst>
              <a:ext uri="{FF2B5EF4-FFF2-40B4-BE49-F238E27FC236}">
                <a16:creationId xmlns:a16="http://schemas.microsoft.com/office/drawing/2014/main" id="{6BA09349-44EE-ABEA-EE3C-644D8F669D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19" y="4065976"/>
            <a:ext cx="3086835" cy="1646312"/>
          </a:xfrm>
          <a:prstGeom prst="rect">
            <a:avLst/>
          </a:prstGeom>
        </p:spPr>
      </p:pic>
      <p:pic>
        <p:nvPicPr>
          <p:cNvPr id="18" name="图片 17">
            <a:extLst>
              <a:ext uri="{FF2B5EF4-FFF2-40B4-BE49-F238E27FC236}">
                <a16:creationId xmlns:a16="http://schemas.microsoft.com/office/drawing/2014/main" id="{34A4D524-384F-6A74-48F5-A7C3D49465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9882" y="4027034"/>
            <a:ext cx="3377670" cy="1801424"/>
          </a:xfrm>
          <a:prstGeom prst="rect">
            <a:avLst/>
          </a:prstGeom>
        </p:spPr>
      </p:pic>
    </p:spTree>
    <p:extLst>
      <p:ext uri="{BB962C8B-B14F-4D97-AF65-F5344CB8AC3E}">
        <p14:creationId xmlns:p14="http://schemas.microsoft.com/office/powerpoint/2010/main" val="3616895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Appendix</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79DB21E2-7732-78A0-72C5-2A414FC4BBEF}"/>
              </a:ext>
            </a:extLst>
          </p:cNvPr>
          <p:cNvSpPr txBox="1"/>
          <p:nvPr/>
        </p:nvSpPr>
        <p:spPr>
          <a:xfrm>
            <a:off x="1259632" y="1484784"/>
            <a:ext cx="6912768" cy="369332"/>
          </a:xfrm>
          <a:prstGeom prst="rect">
            <a:avLst/>
          </a:prstGeom>
          <a:noFill/>
        </p:spPr>
        <p:txBody>
          <a:bodyPr wrap="square" rtlCol="0">
            <a:spAutoFit/>
          </a:bodyPr>
          <a:lstStyle/>
          <a:p>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LRR</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的结果</a:t>
            </a:r>
          </a:p>
        </p:txBody>
      </p:sp>
      <p:pic>
        <p:nvPicPr>
          <p:cNvPr id="2" name="图片 1">
            <a:extLst>
              <a:ext uri="{FF2B5EF4-FFF2-40B4-BE49-F238E27FC236}">
                <a16:creationId xmlns:a16="http://schemas.microsoft.com/office/drawing/2014/main" id="{FAAD5564-74B7-6444-C575-AF2E6E6F04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6016" y="2389820"/>
            <a:ext cx="3896925" cy="2078360"/>
          </a:xfrm>
          <a:prstGeom prst="rect">
            <a:avLst/>
          </a:prstGeom>
        </p:spPr>
      </p:pic>
      <p:pic>
        <p:nvPicPr>
          <p:cNvPr id="5" name="图片 4">
            <a:extLst>
              <a:ext uri="{FF2B5EF4-FFF2-40B4-BE49-F238E27FC236}">
                <a16:creationId xmlns:a16="http://schemas.microsoft.com/office/drawing/2014/main" id="{8139DAF0-45EC-A43F-15D8-8A379E7F8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389820"/>
            <a:ext cx="3896925" cy="2078360"/>
          </a:xfrm>
          <a:prstGeom prst="rect">
            <a:avLst/>
          </a:prstGeom>
        </p:spPr>
      </p:pic>
    </p:spTree>
    <p:extLst>
      <p:ext uri="{BB962C8B-B14F-4D97-AF65-F5344CB8AC3E}">
        <p14:creationId xmlns:p14="http://schemas.microsoft.com/office/powerpoint/2010/main" val="4220483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B8213BA-6506-76F5-58A5-3860CA0D48A3}"/>
              </a:ext>
            </a:extLst>
          </p:cNvPr>
          <p:cNvSpPr txBox="1">
            <a:spLocks/>
          </p:cNvSpPr>
          <p:nvPr/>
        </p:nvSpPr>
        <p:spPr>
          <a:xfrm>
            <a:off x="683568" y="534562"/>
            <a:ext cx="3752764" cy="4616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Appendix</a:t>
            </a:r>
            <a:endParaRPr lang="zh-CN" altLang="en-US" sz="32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9105E2F-7133-43F7-699F-849728E3DDCA}"/>
              </a:ext>
            </a:extLst>
          </p:cNvPr>
          <p:cNvSpPr txBox="1"/>
          <p:nvPr/>
        </p:nvSpPr>
        <p:spPr>
          <a:xfrm>
            <a:off x="1259632" y="1484784"/>
            <a:ext cx="6912768" cy="3600986"/>
          </a:xfrm>
          <a:prstGeom prst="rect">
            <a:avLst/>
          </a:prstGeom>
          <a:noFill/>
        </p:spPr>
        <p:txBody>
          <a:bodyPr wrap="square" rtlCol="0">
            <a:spAutoFit/>
          </a:bodyPr>
          <a:lstStyle/>
          <a:p>
            <a:r>
              <a:rPr lang="zh-CN" altLang="en-US"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rPr>
              <a:t>经验总结</a:t>
            </a:r>
            <a:endParaRPr lang="en-US" altLang="zh-CN" sz="2400" b="1" i="0" dirty="0">
              <a:solidFill>
                <a:srgbClr val="1F1F1F"/>
              </a:solidFill>
              <a:effectLst/>
              <a:latin typeface="仿宋" panose="02010609060101010101" pitchFamily="49" charset="-122"/>
              <a:ea typeface="仿宋" panose="02010609060101010101" pitchFamily="49" charset="-122"/>
              <a:cs typeface="Times New Roman" panose="02020603050405020304" pitchFamily="18" charset="0"/>
            </a:endParaRPr>
          </a:p>
          <a:p>
            <a:r>
              <a:rPr lang="en-US" altLang="zh-CN" sz="2400" b="1" dirty="0">
                <a:solidFill>
                  <a:srgbClr val="1F1F1F"/>
                </a:solidFill>
                <a:latin typeface="仿宋" panose="02010609060101010101" pitchFamily="49" charset="-122"/>
                <a:ea typeface="仿宋" panose="02010609060101010101" pitchFamily="49" charset="-122"/>
                <a:cs typeface="Times New Roman" panose="02020603050405020304" pitchFamily="18" charset="0"/>
              </a:rPr>
              <a:t>    </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经过我们分析代码，基于</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python</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的</a:t>
            </a:r>
            <a:r>
              <a:rPr lang="en-US" altLang="zh-CN" dirty="0" err="1">
                <a:solidFill>
                  <a:srgbClr val="1F1F1F"/>
                </a:solidFill>
                <a:latin typeface="仿宋" panose="02010609060101010101" pitchFamily="49" charset="-122"/>
                <a:ea typeface="仿宋" panose="02010609060101010101" pitchFamily="49" charset="-122"/>
                <a:cs typeface="Times New Roman" panose="02020603050405020304" pitchFamily="18" charset="0"/>
              </a:rPr>
              <a:t>sklearn</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中的</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KRR</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，与基于</a:t>
            </a:r>
            <a:r>
              <a:rPr lang="en-US" altLang="zh-CN" dirty="0" err="1">
                <a:solidFill>
                  <a:srgbClr val="1F1F1F"/>
                </a:solidFill>
                <a:latin typeface="仿宋" panose="02010609060101010101" pitchFamily="49" charset="-122"/>
                <a:ea typeface="仿宋" panose="02010609060101010101" pitchFamily="49" charset="-122"/>
                <a:cs typeface="Times New Roman" panose="02020603050405020304" pitchFamily="18" charset="0"/>
              </a:rPr>
              <a:t>matlab</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的</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CBIG</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库的</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KRR</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，主要有下面两个区别，可能导致效果的差异</a:t>
            </a:r>
            <a:endPar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     1.</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后者对协变量（性别、年龄</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）进行了回归，用统计学方法消除潜在的混杂因素。（我们只回归了性别）</a:t>
            </a:r>
            <a:endPar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     2.</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后者使用的是相关性核函数，而</a:t>
            </a:r>
            <a:r>
              <a:rPr lang="en-US" altLang="zh-CN" dirty="0" err="1">
                <a:solidFill>
                  <a:srgbClr val="1F1F1F"/>
                </a:solidFill>
                <a:latin typeface="仿宋" panose="02010609060101010101" pitchFamily="49" charset="-122"/>
                <a:ea typeface="仿宋" panose="02010609060101010101" pitchFamily="49" charset="-122"/>
                <a:cs typeface="Times New Roman" panose="02020603050405020304" pitchFamily="18" charset="0"/>
              </a:rPr>
              <a:t>sklearn</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中我们使用的是</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RBF</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核。</a:t>
            </a:r>
            <a:endPar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endPar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a:p>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此外，我们使用</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python</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训练时，由于速度和时间限制，嵌套交叉验证对超参数的搜索范围较窄；而</a:t>
            </a:r>
            <a:r>
              <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rPr>
              <a:t>CBIG</a:t>
            </a:r>
            <a:r>
              <a:rPr lang="zh-CN" altLang="en-US" dirty="0">
                <a:solidFill>
                  <a:srgbClr val="1F1F1F"/>
                </a:solidFill>
                <a:latin typeface="仿宋" panose="02010609060101010101" pitchFamily="49" charset="-122"/>
                <a:ea typeface="仿宋" panose="02010609060101010101" pitchFamily="49" charset="-122"/>
                <a:cs typeface="Times New Roman" panose="02020603050405020304" pitchFamily="18" charset="0"/>
              </a:rPr>
              <a:t>库的速度更快，得以搜索更广的范围，也可能是影响效果的原因之一。</a:t>
            </a:r>
            <a:endParaRPr lang="en-US" altLang="zh-CN" dirty="0">
              <a:solidFill>
                <a:srgbClr val="1F1F1F"/>
              </a:solidFill>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88161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995120" cy="1143000"/>
          </a:xfrm>
        </p:spPr>
        <p:txBody>
          <a:bodyPr>
            <a:noAutofit/>
          </a:bodyPr>
          <a:lstStyle/>
          <a:p>
            <a:pPr algn="l"/>
            <a:r>
              <a:rPr lang="en-US" altLang="zh-CN" sz="3600" b="1" i="0" dirty="0">
                <a:solidFill>
                  <a:srgbClr val="172B4D"/>
                </a:solidFill>
                <a:effectLst/>
                <a:latin typeface="Times New Roman" panose="02020603050405020304" pitchFamily="18" charset="0"/>
                <a:cs typeface="Times New Roman" panose="02020603050405020304" pitchFamily="18" charset="0"/>
              </a:rPr>
              <a:t>Dimensional Change Card Sort</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313184" y="1732644"/>
            <a:ext cx="4114800" cy="4353347"/>
          </a:xfrm>
        </p:spPr>
        <p:txBody>
          <a:bodyPr>
            <a:normAutofit fontScale="70000" lnSpcReduction="20000"/>
          </a:bodyPr>
          <a:lstStyle/>
          <a:p>
            <a:r>
              <a:rPr lang="en-US" altLang="zh-CN" dirty="0">
                <a:latin typeface="Times New Roman" panose="02020603050405020304" pitchFamily="18" charset="0"/>
                <a:cs typeface="Times New Roman" panose="02020603050405020304" pitchFamily="18" charset="0"/>
              </a:rPr>
              <a:t>DCCS</a:t>
            </a:r>
            <a:r>
              <a:rPr lang="en-US" altLang="zh-CN" dirty="0">
                <a:latin typeface="+mn-ea"/>
              </a:rPr>
              <a:t> </a:t>
            </a:r>
            <a:r>
              <a:rPr lang="zh-CN" altLang="en-US" dirty="0">
                <a:latin typeface="仿宋" panose="02010609060101010101" pitchFamily="49" charset="-122"/>
                <a:ea typeface="仿宋" panose="02010609060101010101" pitchFamily="49" charset="-122"/>
              </a:rPr>
              <a:t>是对认知灵活性（</a:t>
            </a:r>
            <a:r>
              <a:rPr lang="en-US"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Cognitive Flexibility</a:t>
            </a:r>
            <a:r>
              <a:rPr lang="zh-CN" altLang="en-US" dirty="0">
                <a:latin typeface="仿宋" panose="02010609060101010101" pitchFamily="49" charset="-122"/>
                <a:ea typeface="仿宋" panose="02010609060101010101" pitchFamily="49" charset="-122"/>
              </a:rPr>
              <a:t>）的测量。</a:t>
            </a:r>
            <a:endParaRPr lang="en-US" altLang="zh-CN" dirty="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测试中会出现两幅目标图片，这两幅图片在两个维度（如形状和颜色）上各不相同。要求受试者将一系列测试图片与目标图片进行匹配，首先根据一个维度进行匹配，经过多次试验后，再根据另一个维度进行匹配。评分基于准确性和反应时间的综合考量，测试时间约为 </a:t>
            </a:r>
            <a:r>
              <a:rPr lang="en-US" altLang="zh-CN" dirty="0">
                <a:latin typeface="仿宋" panose="02010609060101010101" pitchFamily="49" charset="-122"/>
                <a:ea typeface="仿宋" panose="02010609060101010101" pitchFamily="49" charset="-122"/>
              </a:rPr>
              <a:t>4 </a:t>
            </a:r>
            <a:r>
              <a:rPr lang="zh-CN" altLang="en-US" dirty="0">
                <a:latin typeface="仿宋" panose="02010609060101010101" pitchFamily="49" charset="-122"/>
                <a:ea typeface="仿宋" panose="02010609060101010101" pitchFamily="49" charset="-122"/>
              </a:rPr>
              <a:t>分钟。</a:t>
            </a:r>
          </a:p>
        </p:txBody>
      </p:sp>
      <p:pic>
        <p:nvPicPr>
          <p:cNvPr id="5" name="图片 4">
            <a:extLst>
              <a:ext uri="{FF2B5EF4-FFF2-40B4-BE49-F238E27FC236}">
                <a16:creationId xmlns:a16="http://schemas.microsoft.com/office/drawing/2014/main" id="{185E8CA2-0B94-64C5-1D1D-0B6B99527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1732644"/>
            <a:ext cx="4514850" cy="3857625"/>
          </a:xfrm>
          <a:prstGeom prst="rect">
            <a:avLst/>
          </a:prstGeom>
        </p:spPr>
      </p:pic>
    </p:spTree>
    <p:extLst>
      <p:ext uri="{BB962C8B-B14F-4D97-AF65-F5344CB8AC3E}">
        <p14:creationId xmlns:p14="http://schemas.microsoft.com/office/powerpoint/2010/main" val="315257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74718" y="2724150"/>
            <a:ext cx="3551237" cy="1409700"/>
          </a:xfrm>
          <a:prstGeom prst="rect">
            <a:avLst/>
          </a:prstGeom>
        </p:spPr>
        <p:txBody>
          <a:bodyPr>
            <a:spAutoFit/>
          </a:bodyPr>
          <a:lstStyle/>
          <a:p>
            <a:pPr>
              <a:lnSpc>
                <a:spcPct val="150000"/>
              </a:lnSpc>
              <a:defRPr/>
            </a:pPr>
            <a:r>
              <a:rPr lang="en-US" altLang="zh-CN" sz="6600" dirty="0">
                <a:solidFill>
                  <a:schemeClr val="accent6">
                    <a:lumMod val="75000"/>
                  </a:schemeClr>
                </a:solidFill>
                <a:latin typeface="Impact" panose="020B0806030902050204" pitchFamily="34" charset="0"/>
                <a:sym typeface="+mn-ea"/>
              </a:rPr>
              <a:t>THANKS!</a:t>
            </a:r>
            <a:endParaRPr lang="zh-CN" altLang="en-US" sz="6600" dirty="0">
              <a:solidFill>
                <a:schemeClr val="accent6">
                  <a:lumMod val="75000"/>
                </a:schemeClr>
              </a:solidFill>
              <a:latin typeface="Impact" panose="020B0806030902050204" pitchFamily="34" charset="0"/>
              <a:sym typeface="+mn-ea"/>
            </a:endParaRPr>
          </a:p>
        </p:txBody>
      </p:sp>
      <p:pic>
        <p:nvPicPr>
          <p:cNvPr id="5" name="Picture 4">
            <a:extLst>
              <a:ext uri="{FF2B5EF4-FFF2-40B4-BE49-F238E27FC236}">
                <a16:creationId xmlns:a16="http://schemas.microsoft.com/office/drawing/2014/main" id="{82FFC88A-6830-7115-9675-68DF9E1DF6B7}"/>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9614" y="4768222"/>
            <a:ext cx="966992" cy="966992"/>
          </a:xfrm>
          <a:prstGeom prst="rect">
            <a:avLst/>
          </a:prstGeom>
          <a:noFill/>
          <a:extLst>
            <a:ext uri="{909E8E84-426E-40DD-AFC4-6F175D3DCCD1}">
              <a14:hiddenFill xmlns:a14="http://schemas.microsoft.com/office/drawing/2010/main">
                <a:solidFill>
                  <a:srgbClr val="FFFFFF"/>
                </a:solidFill>
              </a14:hiddenFill>
            </a:ext>
          </a:extLst>
        </p:spPr>
      </p:pic>
      <p:pic>
        <p:nvPicPr>
          <p:cNvPr id="6" name="图形 5" descr="机器人">
            <a:extLst>
              <a:ext uri="{FF2B5EF4-FFF2-40B4-BE49-F238E27FC236}">
                <a16:creationId xmlns:a16="http://schemas.microsoft.com/office/drawing/2014/main" id="{023D4FAF-3166-FCBA-C8A4-BDC4C50197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730" y="1743739"/>
            <a:ext cx="1085850" cy="1085850"/>
          </a:xfrm>
          <a:prstGeom prst="rect">
            <a:avLst/>
          </a:prstGeom>
        </p:spPr>
      </p:pic>
    </p:spTree>
  </p:cSld>
  <p:clrMapOvr>
    <a:masterClrMapping/>
  </p:clrMapOvr>
  <p:transition spd="slow" advClick="0" advTm="0">
    <p:check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rmAutofit/>
          </a:bodyPr>
          <a:lstStyle/>
          <a:p>
            <a:pPr algn="l"/>
            <a:r>
              <a:rPr lang="en-US" altLang="zh-CN" sz="3600" b="1" i="0" dirty="0">
                <a:solidFill>
                  <a:srgbClr val="172B4D"/>
                </a:solidFill>
                <a:effectLst/>
                <a:latin typeface="Times New Roman" panose="02020603050405020304" pitchFamily="18" charset="0"/>
                <a:cs typeface="Times New Roman" panose="02020603050405020304" pitchFamily="18" charset="0"/>
              </a:rPr>
              <a:t>Flanker Task</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28801"/>
            <a:ext cx="8579296" cy="2520280"/>
          </a:xfrm>
        </p:spPr>
        <p:txBody>
          <a:bodyPr>
            <a:normAutofit/>
          </a:bodyPr>
          <a:lstStyle/>
          <a:p>
            <a:r>
              <a:rPr lang="zh-CN" altLang="en-US" sz="2000" dirty="0">
                <a:latin typeface="仿宋" panose="02010609060101010101" pitchFamily="49" charset="-122"/>
                <a:ea typeface="仿宋" panose="02010609060101010101" pitchFamily="49" charset="-122"/>
                <a:cs typeface="Times New Roman" panose="02020603050405020304" pitchFamily="18" charset="0"/>
              </a:rPr>
              <a:t>侧翼任务同时测量受试者的注意力和冲突控制能力（</a:t>
            </a:r>
            <a:r>
              <a:rPr lang="en-US" altLang="zh-CN" sz="20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Executive Function / Inhibition</a:t>
            </a:r>
            <a:r>
              <a:rPr lang="zh-CN" altLang="en-US" sz="2000" dirty="0">
                <a:latin typeface="仿宋" panose="02010609060101010101" pitchFamily="49" charset="-122"/>
                <a:ea typeface="仿宋" panose="02010609060101010101" pitchFamily="49" charset="-122"/>
                <a:cs typeface="Times New Roman" panose="02020603050405020304" pitchFamily="18" charset="0"/>
              </a:rPr>
              <a:t>）。</a:t>
            </a:r>
            <a:endParaRPr lang="en-US" altLang="zh-CN" sz="2000" dirty="0">
              <a:latin typeface="仿宋" panose="02010609060101010101" pitchFamily="49" charset="-122"/>
              <a:ea typeface="仿宋" panose="02010609060101010101" pitchFamily="49" charset="-122"/>
              <a:cs typeface="Times New Roman" panose="02020603050405020304" pitchFamily="18" charset="0"/>
            </a:endParaRPr>
          </a:p>
          <a:p>
            <a:endParaRPr lang="en-US" altLang="zh-CN" sz="2000" dirty="0">
              <a:latin typeface="仿宋" panose="02010609060101010101" pitchFamily="49" charset="-122"/>
              <a:ea typeface="仿宋" panose="02010609060101010101" pitchFamily="49" charset="-122"/>
              <a:cs typeface="Times New Roman" panose="02020603050405020304" pitchFamily="18" charset="0"/>
            </a:endParaRPr>
          </a:p>
          <a:p>
            <a:r>
              <a:rPr lang="zh-CN" altLang="en-US" sz="2000" dirty="0">
                <a:latin typeface="仿宋" panose="02010609060101010101" pitchFamily="49" charset="-122"/>
                <a:ea typeface="仿宋" panose="02010609060101010101" pitchFamily="49" charset="-122"/>
                <a:cs typeface="Times New Roman" panose="02020603050405020304" pitchFamily="18" charset="0"/>
              </a:rPr>
              <a:t>测试要求受试者将注意力集中在给定的刺激物上，同时抑制对其侧面刺激物（</a:t>
            </a:r>
            <a:r>
              <a:rPr lang="en-US" altLang="zh-CN" sz="2000" dirty="0">
                <a:latin typeface="仿宋" panose="02010609060101010101" pitchFamily="49" charset="-122"/>
                <a:ea typeface="仿宋" panose="02010609060101010101" pitchFamily="49" charset="-122"/>
                <a:cs typeface="Times New Roman" panose="02020603050405020304" pitchFamily="18" charset="0"/>
              </a:rPr>
              <a:t>3-7 </a:t>
            </a:r>
            <a:r>
              <a:rPr lang="zh-CN" altLang="en-US" sz="2000" dirty="0">
                <a:latin typeface="仿宋" panose="02010609060101010101" pitchFamily="49" charset="-122"/>
                <a:ea typeface="仿宋" panose="02010609060101010101" pitchFamily="49" charset="-122"/>
                <a:cs typeface="Times New Roman" panose="02020603050405020304" pitchFamily="18" charset="0"/>
              </a:rPr>
              <a:t>岁为鱼，</a:t>
            </a:r>
            <a:r>
              <a:rPr lang="en-US" altLang="zh-CN" sz="2000" dirty="0">
                <a:latin typeface="仿宋" panose="02010609060101010101" pitchFamily="49" charset="-122"/>
                <a:ea typeface="仿宋" panose="02010609060101010101" pitchFamily="49" charset="-122"/>
                <a:cs typeface="Times New Roman" panose="02020603050405020304" pitchFamily="18" charset="0"/>
              </a:rPr>
              <a:t>8-85 </a:t>
            </a:r>
            <a:r>
              <a:rPr lang="zh-CN" altLang="en-US" sz="2000" dirty="0">
                <a:latin typeface="仿宋" panose="02010609060101010101" pitchFamily="49" charset="-122"/>
                <a:ea typeface="仿宋" panose="02010609060101010101" pitchFamily="49" charset="-122"/>
                <a:cs typeface="Times New Roman" panose="02020603050405020304" pitchFamily="18" charset="0"/>
              </a:rPr>
              <a:t>岁为箭头）的注意。有时中间的刺激物与 </a:t>
            </a:r>
            <a:r>
              <a:rPr lang="en-US" altLang="zh-CN" sz="2000" dirty="0">
                <a:latin typeface="仿宋" panose="02010609060101010101" pitchFamily="49" charset="-122"/>
                <a:ea typeface="仿宋" panose="02010609060101010101" pitchFamily="49" charset="-122"/>
                <a:cs typeface="Times New Roman" panose="02020603050405020304" pitchFamily="18" charset="0"/>
              </a:rPr>
              <a:t>"</a:t>
            </a:r>
            <a:r>
              <a:rPr lang="zh-CN" altLang="en-US" sz="2000" dirty="0">
                <a:latin typeface="仿宋" panose="02010609060101010101" pitchFamily="49" charset="-122"/>
                <a:ea typeface="仿宋" panose="02010609060101010101" pitchFamily="49" charset="-122"/>
                <a:cs typeface="Times New Roman" panose="02020603050405020304" pitchFamily="18" charset="0"/>
              </a:rPr>
              <a:t>侧面 </a:t>
            </a:r>
            <a:r>
              <a:rPr lang="en-US" altLang="zh-CN" sz="2000" dirty="0">
                <a:latin typeface="仿宋" panose="02010609060101010101" pitchFamily="49" charset="-122"/>
                <a:ea typeface="仿宋" panose="02010609060101010101" pitchFamily="49" charset="-122"/>
                <a:cs typeface="Times New Roman" panose="02020603050405020304" pitchFamily="18" charset="0"/>
              </a:rPr>
              <a:t>"</a:t>
            </a:r>
            <a:r>
              <a:rPr lang="zh-CN" altLang="en-US" sz="2000" dirty="0">
                <a:latin typeface="仿宋" panose="02010609060101010101" pitchFamily="49" charset="-122"/>
                <a:ea typeface="仿宋" panose="02010609060101010101" pitchFamily="49" charset="-122"/>
                <a:cs typeface="Times New Roman" panose="02020603050405020304" pitchFamily="18" charset="0"/>
              </a:rPr>
              <a:t>的刺激物指向相同的方向（一致），有时指向相反的方向（不一致）。评分基于准确性和反应时间的综合考量，测试时间约为 </a:t>
            </a:r>
            <a:r>
              <a:rPr lang="en-US" altLang="zh-CN" sz="2000" dirty="0">
                <a:latin typeface="仿宋" panose="02010609060101010101" pitchFamily="49" charset="-122"/>
                <a:ea typeface="仿宋" panose="02010609060101010101" pitchFamily="49" charset="-122"/>
                <a:cs typeface="Times New Roman" panose="02020603050405020304" pitchFamily="18" charset="0"/>
              </a:rPr>
              <a:t>3 </a:t>
            </a:r>
            <a:r>
              <a:rPr lang="zh-CN" altLang="en-US" sz="2000" dirty="0">
                <a:latin typeface="仿宋" panose="02010609060101010101" pitchFamily="49" charset="-122"/>
                <a:ea typeface="仿宋" panose="02010609060101010101" pitchFamily="49" charset="-122"/>
                <a:cs typeface="Times New Roman" panose="02020603050405020304" pitchFamily="18" charset="0"/>
              </a:rPr>
              <a:t>分钟。</a:t>
            </a:r>
          </a:p>
        </p:txBody>
      </p:sp>
      <p:pic>
        <p:nvPicPr>
          <p:cNvPr id="5" name="图片 4">
            <a:extLst>
              <a:ext uri="{FF2B5EF4-FFF2-40B4-BE49-F238E27FC236}">
                <a16:creationId xmlns:a16="http://schemas.microsoft.com/office/drawing/2014/main" id="{2E893BFC-73D3-9C50-9408-560A452DF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0907" y="4149081"/>
            <a:ext cx="4571882" cy="2050203"/>
          </a:xfrm>
          <a:prstGeom prst="rect">
            <a:avLst/>
          </a:prstGeom>
        </p:spPr>
      </p:pic>
    </p:spTree>
    <p:extLst>
      <p:ext uri="{BB962C8B-B14F-4D97-AF65-F5344CB8AC3E}">
        <p14:creationId xmlns:p14="http://schemas.microsoft.com/office/powerpoint/2010/main" val="3952212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rmAutofit/>
          </a:bodyPr>
          <a:lstStyle/>
          <a:p>
            <a:pPr algn="l"/>
            <a:r>
              <a:rPr lang="en-US" altLang="zh-CN" sz="3600" b="1" i="0" dirty="0">
                <a:solidFill>
                  <a:srgbClr val="172B4D"/>
                </a:solidFill>
                <a:effectLst/>
                <a:latin typeface="Times New Roman" panose="02020603050405020304" pitchFamily="18" charset="0"/>
                <a:cs typeface="Times New Roman" panose="02020603050405020304" pitchFamily="18" charset="0"/>
              </a:rPr>
              <a:t>Penn Progressive Matrices</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385192" y="1772817"/>
            <a:ext cx="4114800" cy="3312368"/>
          </a:xfrm>
        </p:spPr>
        <p:txBody>
          <a:bodyPr>
            <a:normAutofit fontScale="62500" lnSpcReduction="20000"/>
          </a:bodyPr>
          <a:lstStyle/>
          <a:p>
            <a:r>
              <a:rPr lang="zh-CN" altLang="en-US" dirty="0">
                <a:latin typeface="仿宋" panose="02010609060101010101" pitchFamily="49" charset="-122"/>
                <a:ea typeface="仿宋" panose="02010609060101010101" pitchFamily="49" charset="-122"/>
              </a:rPr>
              <a:t>流体智力</a:t>
            </a:r>
            <a:r>
              <a:rPr lang="zh-CN" altLang="en-US" sz="3100" dirty="0">
                <a:latin typeface="仿宋" panose="02010609060101010101" pitchFamily="49" charset="-122"/>
                <a:ea typeface="仿宋" panose="02010609060101010101" pitchFamily="49" charset="-122"/>
              </a:rPr>
              <a:t>（</a:t>
            </a:r>
            <a:r>
              <a:rPr lang="en-US" altLang="zh-CN" sz="3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Fluid Intelligence</a:t>
            </a:r>
            <a:r>
              <a:rPr lang="zh-CN" altLang="en-US" sz="3100" dirty="0">
                <a:latin typeface="仿宋" panose="02010609060101010101" pitchFamily="49" charset="-122"/>
                <a:ea typeface="仿宋" panose="02010609060101010101" pitchFamily="49" charset="-122"/>
              </a:rPr>
              <a:t>）使用瑞文渐进矩阵进行测量。</a:t>
            </a:r>
            <a:endParaRPr lang="en-US" altLang="zh-CN" sz="3100" dirty="0">
              <a:latin typeface="仿宋" panose="02010609060101010101" pitchFamily="49" charset="-122"/>
              <a:ea typeface="仿宋" panose="02010609060101010101" pitchFamily="49" charset="-122"/>
            </a:endParaRPr>
          </a:p>
          <a:p>
            <a:endParaRPr lang="en-US" altLang="zh-CN" sz="3100" dirty="0">
              <a:latin typeface="仿宋" panose="02010609060101010101" pitchFamily="49" charset="-122"/>
              <a:ea typeface="仿宋" panose="02010609060101010101" pitchFamily="49" charset="-122"/>
            </a:endParaRPr>
          </a:p>
          <a:p>
            <a:r>
              <a:rPr lang="zh-CN" altLang="en-US" sz="3100" dirty="0">
                <a:latin typeface="仿宋" panose="02010609060101010101" pitchFamily="49" charset="-122"/>
                <a:ea typeface="仿宋" panose="02010609060101010101" pitchFamily="49" charset="-122"/>
              </a:rPr>
              <a:t>被试会看到由 </a:t>
            </a:r>
            <a:r>
              <a:rPr lang="en-US" altLang="zh-CN" sz="3100" dirty="0">
                <a:latin typeface="仿宋" panose="02010609060101010101" pitchFamily="49" charset="-122"/>
                <a:ea typeface="仿宋" panose="02010609060101010101" pitchFamily="49" charset="-122"/>
              </a:rPr>
              <a:t>2x2</a:t>
            </a:r>
            <a:r>
              <a:rPr lang="zh-CN" altLang="en-US" sz="3100" dirty="0">
                <a:latin typeface="仿宋" panose="02010609060101010101" pitchFamily="49" charset="-122"/>
                <a:ea typeface="仿宋" panose="02010609060101010101" pitchFamily="49" charset="-122"/>
              </a:rPr>
              <a:t>、</a:t>
            </a:r>
            <a:r>
              <a:rPr lang="en-US" altLang="zh-CN" sz="3100" dirty="0">
                <a:latin typeface="仿宋" panose="02010609060101010101" pitchFamily="49" charset="-122"/>
                <a:ea typeface="仿宋" panose="02010609060101010101" pitchFamily="49" charset="-122"/>
              </a:rPr>
              <a:t>3x3 </a:t>
            </a:r>
            <a:r>
              <a:rPr lang="zh-CN" altLang="en-US" sz="3100" dirty="0">
                <a:latin typeface="仿宋" panose="02010609060101010101" pitchFamily="49" charset="-122"/>
                <a:ea typeface="仿宋" panose="02010609060101010101" pitchFamily="49" charset="-122"/>
              </a:rPr>
              <a:t>或 </a:t>
            </a:r>
            <a:r>
              <a:rPr lang="en-US" altLang="zh-CN" sz="3100" dirty="0">
                <a:latin typeface="仿宋" panose="02010609060101010101" pitchFamily="49" charset="-122"/>
                <a:ea typeface="仿宋" panose="02010609060101010101" pitchFamily="49" charset="-122"/>
              </a:rPr>
              <a:t>1x5 </a:t>
            </a:r>
            <a:r>
              <a:rPr lang="zh-CN" altLang="en-US" sz="3100" dirty="0">
                <a:latin typeface="仿宋" panose="02010609060101010101" pitchFamily="49" charset="-122"/>
                <a:ea typeface="仿宋" panose="02010609060101010101" pitchFamily="49" charset="-122"/>
              </a:rPr>
              <a:t>排列的方格组成的图案，其中一个方格缺失。被试必须从五个答案选项中选出一个最符合图案上缺失方格</a:t>
            </a:r>
            <a:r>
              <a:rPr lang="zh-CN" altLang="en-US" dirty="0">
                <a:latin typeface="仿宋" panose="02010609060101010101" pitchFamily="49" charset="-122"/>
                <a:ea typeface="仿宋" panose="02010609060101010101" pitchFamily="49" charset="-122"/>
              </a:rPr>
              <a:t>的答案。任务共有 </a:t>
            </a:r>
            <a:r>
              <a:rPr lang="en-US" altLang="zh-CN" dirty="0">
                <a:latin typeface="仿宋" panose="02010609060101010101" pitchFamily="49" charset="-122"/>
                <a:ea typeface="仿宋" panose="02010609060101010101" pitchFamily="49" charset="-122"/>
              </a:rPr>
              <a:t>24 </a:t>
            </a:r>
            <a:r>
              <a:rPr lang="zh-CN" altLang="en-US" dirty="0">
                <a:latin typeface="仿宋" panose="02010609060101010101" pitchFamily="49" charset="-122"/>
                <a:ea typeface="仿宋" panose="02010609060101010101" pitchFamily="49" charset="-122"/>
              </a:rPr>
              <a:t>个项目和 </a:t>
            </a:r>
            <a:r>
              <a:rPr lang="en-US" altLang="zh-CN" dirty="0">
                <a:latin typeface="仿宋" panose="02010609060101010101" pitchFamily="49" charset="-122"/>
                <a:ea typeface="仿宋" panose="02010609060101010101" pitchFamily="49" charset="-122"/>
              </a:rPr>
              <a:t>3 </a:t>
            </a:r>
            <a:r>
              <a:rPr lang="zh-CN" altLang="en-US" dirty="0">
                <a:latin typeface="仿宋" panose="02010609060101010101" pitchFamily="49" charset="-122"/>
                <a:ea typeface="仿宋" panose="02010609060101010101" pitchFamily="49" charset="-122"/>
              </a:rPr>
              <a:t>个奖励项目，难度依次递增。但是，如果被试连续做出 </a:t>
            </a:r>
            <a:r>
              <a:rPr lang="en-US" altLang="zh-CN" dirty="0">
                <a:latin typeface="仿宋" panose="02010609060101010101" pitchFamily="49" charset="-122"/>
                <a:ea typeface="仿宋" panose="02010609060101010101" pitchFamily="49" charset="-122"/>
              </a:rPr>
              <a:t>5 </a:t>
            </a:r>
            <a:r>
              <a:rPr lang="zh-CN" altLang="en-US" dirty="0">
                <a:latin typeface="仿宋" panose="02010609060101010101" pitchFamily="49" charset="-122"/>
                <a:ea typeface="仿宋" panose="02010609060101010101" pitchFamily="49" charset="-122"/>
              </a:rPr>
              <a:t>个错误的回答，任务就会中止。</a:t>
            </a:r>
          </a:p>
        </p:txBody>
      </p:sp>
      <p:pic>
        <p:nvPicPr>
          <p:cNvPr id="5" name="图片 4">
            <a:extLst>
              <a:ext uri="{FF2B5EF4-FFF2-40B4-BE49-F238E27FC236}">
                <a16:creationId xmlns:a16="http://schemas.microsoft.com/office/drawing/2014/main" id="{3D226311-5308-7AFC-787E-D81BE8161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714500"/>
            <a:ext cx="3429000" cy="3429000"/>
          </a:xfrm>
          <a:prstGeom prst="rect">
            <a:avLst/>
          </a:prstGeom>
        </p:spPr>
      </p:pic>
    </p:spTree>
    <p:extLst>
      <p:ext uri="{BB962C8B-B14F-4D97-AF65-F5344CB8AC3E}">
        <p14:creationId xmlns:p14="http://schemas.microsoft.com/office/powerpoint/2010/main" val="128566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rmAutofit/>
          </a:bodyPr>
          <a:lstStyle/>
          <a:p>
            <a:pPr algn="l"/>
            <a:r>
              <a:rPr lang="en-US" altLang="zh-CN" sz="3600" b="1" i="0" dirty="0">
                <a:solidFill>
                  <a:srgbClr val="172B4D"/>
                </a:solidFill>
                <a:effectLst/>
                <a:latin typeface="Times New Roman" panose="02020603050405020304" pitchFamily="18" charset="0"/>
                <a:cs typeface="Times New Roman" panose="02020603050405020304" pitchFamily="18" charset="0"/>
              </a:rPr>
              <a:t>Oral Reading Recognition</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00201"/>
            <a:ext cx="8507288" cy="2404864"/>
          </a:xfrm>
        </p:spPr>
        <p:txBody>
          <a:bodyPr>
            <a:normAutofit fontScale="70000" lnSpcReduction="20000"/>
          </a:bodyPr>
          <a:lstStyle/>
          <a:p>
            <a:r>
              <a:rPr lang="zh-CN" altLang="en-US" dirty="0">
                <a:latin typeface="仿宋" panose="02010609060101010101" pitchFamily="49" charset="-122"/>
                <a:ea typeface="仿宋" panose="02010609060101010101" pitchFamily="49" charset="-122"/>
              </a:rPr>
              <a:t>阅读测试旨在检测被试者语言阅读解码（</a:t>
            </a:r>
            <a:r>
              <a:rPr lang="en-US"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Language/Reading Decoding</a:t>
            </a:r>
            <a:r>
              <a:rPr lang="zh-CN" altLang="en-US" dirty="0">
                <a:latin typeface="仿宋" panose="02010609060101010101" pitchFamily="49" charset="-122"/>
                <a:ea typeface="仿宋" panose="02010609060101010101" pitchFamily="49" charset="-122"/>
              </a:rPr>
              <a:t>）能力。</a:t>
            </a:r>
            <a:endParaRPr lang="en-US" altLang="zh-CN" dirty="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受测者都要尽可能准确地阅读和发音字母和单词。测试管理员会根据对错进行评分。对于年龄最小的儿童，最初的测试项目要求他们辨认字母，并在 </a:t>
            </a:r>
            <a:r>
              <a:rPr lang="en-US" altLang="zh-CN" dirty="0">
                <a:latin typeface="仿宋" panose="02010609060101010101" pitchFamily="49" charset="-122"/>
                <a:ea typeface="仿宋" panose="02010609060101010101" pitchFamily="49" charset="-122"/>
              </a:rPr>
              <a:t>4 </a:t>
            </a:r>
            <a:r>
              <a:rPr lang="zh-CN" altLang="en-US" dirty="0">
                <a:latin typeface="仿宋" panose="02010609060101010101" pitchFamily="49" charset="-122"/>
                <a:ea typeface="仿宋" panose="02010609060101010101" pitchFamily="49" charset="-122"/>
              </a:rPr>
              <a:t>个符号中辨认出一个特定的字母。测试采用计算机化自适应形式，时间约为 </a:t>
            </a:r>
            <a:r>
              <a:rPr lang="en-US" altLang="zh-CN" dirty="0">
                <a:latin typeface="仿宋" panose="02010609060101010101" pitchFamily="49" charset="-122"/>
                <a:ea typeface="仿宋" panose="02010609060101010101" pitchFamily="49" charset="-122"/>
              </a:rPr>
              <a:t>3 </a:t>
            </a:r>
            <a:r>
              <a:rPr lang="zh-CN" altLang="en-US" dirty="0">
                <a:latin typeface="仿宋" panose="02010609060101010101" pitchFamily="49" charset="-122"/>
                <a:ea typeface="仿宋" panose="02010609060101010101" pitchFamily="49" charset="-122"/>
              </a:rPr>
              <a:t>分钟。</a:t>
            </a:r>
          </a:p>
        </p:txBody>
      </p:sp>
      <p:pic>
        <p:nvPicPr>
          <p:cNvPr id="5" name="图片 4">
            <a:extLst>
              <a:ext uri="{FF2B5EF4-FFF2-40B4-BE49-F238E27FC236}">
                <a16:creationId xmlns:a16="http://schemas.microsoft.com/office/drawing/2014/main" id="{1135A1FB-B137-5E73-88E4-6836C39DA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640" y="3789040"/>
            <a:ext cx="4356720" cy="2558307"/>
          </a:xfrm>
          <a:prstGeom prst="rect">
            <a:avLst/>
          </a:prstGeom>
        </p:spPr>
      </p:pic>
    </p:spTree>
    <p:extLst>
      <p:ext uri="{BB962C8B-B14F-4D97-AF65-F5344CB8AC3E}">
        <p14:creationId xmlns:p14="http://schemas.microsoft.com/office/powerpoint/2010/main" val="192129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A3432-FB55-DD67-E37C-C898575E42A9}"/>
              </a:ext>
            </a:extLst>
          </p:cNvPr>
          <p:cNvSpPr>
            <a:spLocks noGrp="1"/>
          </p:cNvSpPr>
          <p:nvPr>
            <p:ph type="title"/>
          </p:nvPr>
        </p:nvSpPr>
        <p:spPr>
          <a:xfrm>
            <a:off x="457200" y="274638"/>
            <a:ext cx="6419056" cy="1143000"/>
          </a:xfrm>
        </p:spPr>
        <p:txBody>
          <a:bodyPr>
            <a:normAutofit/>
          </a:bodyPr>
          <a:lstStyle/>
          <a:p>
            <a:pPr algn="l"/>
            <a:r>
              <a:rPr lang="en-US" altLang="zh-CN" sz="3600" b="1" i="0" dirty="0">
                <a:solidFill>
                  <a:srgbClr val="172B4D"/>
                </a:solidFill>
                <a:effectLst/>
                <a:latin typeface="Times New Roman" panose="02020603050405020304" pitchFamily="18" charset="0"/>
                <a:cs typeface="Times New Roman" panose="02020603050405020304" pitchFamily="18" charset="0"/>
              </a:rPr>
              <a:t>Picture Vocabulary</a:t>
            </a:r>
          </a:p>
        </p:txBody>
      </p:sp>
      <p:sp>
        <p:nvSpPr>
          <p:cNvPr id="3" name="内容占位符 2">
            <a:extLst>
              <a:ext uri="{FF2B5EF4-FFF2-40B4-BE49-F238E27FC236}">
                <a16:creationId xmlns:a16="http://schemas.microsoft.com/office/drawing/2014/main" id="{2DEC83CC-44B9-B911-0B3B-29C0F6F4A5D7}"/>
              </a:ext>
            </a:extLst>
          </p:cNvPr>
          <p:cNvSpPr>
            <a:spLocks noGrp="1"/>
          </p:cNvSpPr>
          <p:nvPr>
            <p:ph idx="1"/>
          </p:nvPr>
        </p:nvSpPr>
        <p:spPr>
          <a:xfrm>
            <a:off x="457200" y="1600200"/>
            <a:ext cx="4114800" cy="4525963"/>
          </a:xfrm>
        </p:spPr>
        <p:txBody>
          <a:bodyPr>
            <a:normAutofit fontScale="85000" lnSpcReduction="10000"/>
          </a:bodyPr>
          <a:lstStyle/>
          <a:p>
            <a:r>
              <a:rPr lang="zh-CN" altLang="en-US" dirty="0">
                <a:latin typeface="仿宋" panose="02010609060101010101" pitchFamily="49" charset="-122"/>
                <a:ea typeface="仿宋" panose="02010609060101010101" pitchFamily="49" charset="-122"/>
              </a:rPr>
              <a:t>图片语音测试用于检测被试的语言</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词汇理解（</a:t>
            </a:r>
            <a:r>
              <a:rPr lang="en-US"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Language/Vocabulary Comprehension</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答卷者在电脑屏幕上看到一个单词的录音和四张图片，并被要求选择与该单词含义最接近的图片。该测试的施测时间约为 </a:t>
            </a:r>
            <a:r>
              <a:rPr lang="en-US" altLang="zh-CN" dirty="0">
                <a:latin typeface="仿宋" panose="02010609060101010101" pitchFamily="49" charset="-122"/>
                <a:ea typeface="仿宋" panose="02010609060101010101" pitchFamily="49" charset="-122"/>
              </a:rPr>
              <a:t>4 </a:t>
            </a:r>
            <a:r>
              <a:rPr lang="zh-CN" altLang="en-US" dirty="0">
                <a:latin typeface="仿宋" panose="02010609060101010101" pitchFamily="49" charset="-122"/>
                <a:ea typeface="仿宋" panose="02010609060101010101" pitchFamily="49" charset="-122"/>
              </a:rPr>
              <a:t>分钟。</a:t>
            </a:r>
          </a:p>
        </p:txBody>
      </p:sp>
      <p:pic>
        <p:nvPicPr>
          <p:cNvPr id="5" name="图片 4">
            <a:extLst>
              <a:ext uri="{FF2B5EF4-FFF2-40B4-BE49-F238E27FC236}">
                <a16:creationId xmlns:a16="http://schemas.microsoft.com/office/drawing/2014/main" id="{189A0740-E77B-8620-867A-851039187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1121" y="2092870"/>
            <a:ext cx="4223661" cy="3164930"/>
          </a:xfrm>
          <a:prstGeom prst="rect">
            <a:avLst/>
          </a:prstGeom>
        </p:spPr>
      </p:pic>
    </p:spTree>
    <p:extLst>
      <p:ext uri="{BB962C8B-B14F-4D97-AF65-F5344CB8AC3E}">
        <p14:creationId xmlns:p14="http://schemas.microsoft.com/office/powerpoint/2010/main" val="31306535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5075</TotalTime>
  <Words>2831</Words>
  <Application>Microsoft Office PowerPoint</Application>
  <PresentationFormat>全屏显示(4:3)</PresentationFormat>
  <Paragraphs>296</Paragraphs>
  <Slides>50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Calibri</vt:lpstr>
      <vt:lpstr>微软雅黑</vt:lpstr>
      <vt:lpstr>Impact</vt:lpstr>
      <vt:lpstr>仿宋</vt:lpstr>
      <vt:lpstr>Cambria Math</vt:lpstr>
      <vt:lpstr>Times New Roman</vt:lpstr>
      <vt:lpstr>Arial</vt:lpstr>
      <vt:lpstr>等线</vt:lpstr>
      <vt:lpstr>Office 主题</vt:lpstr>
      <vt:lpstr>PowerPoint 演示文稿</vt:lpstr>
      <vt:lpstr>Outline</vt:lpstr>
      <vt:lpstr>PowerPoint 演示文稿</vt:lpstr>
      <vt:lpstr>Picture Sequence Memory</vt:lpstr>
      <vt:lpstr>Dimensional Change Card Sort</vt:lpstr>
      <vt:lpstr>Flanker Task</vt:lpstr>
      <vt:lpstr>Penn Progressive Matrices</vt:lpstr>
      <vt:lpstr>Oral Reading Recognition</vt:lpstr>
      <vt:lpstr>Picture Vocabulary</vt:lpstr>
      <vt:lpstr>Pattern Completion Processing Speed</vt:lpstr>
      <vt:lpstr>Delay Discounting</vt:lpstr>
      <vt:lpstr>Variable Short Penn Line Orientation Test</vt:lpstr>
      <vt:lpstr>Short Penn Continuous Performance Test</vt:lpstr>
      <vt:lpstr>Penn Word Memory Test</vt:lpstr>
      <vt:lpstr>List Sorting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俊程 马</cp:lastModifiedBy>
  <cp:revision>136</cp:revision>
  <dcterms:created xsi:type="dcterms:W3CDTF">2017-04-07T18:55:42Z</dcterms:created>
  <dcterms:modified xsi:type="dcterms:W3CDTF">2024-01-15T11:56:36Z</dcterms:modified>
</cp:coreProperties>
</file>